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6858000" cx="9144000"/>
  <p:notesSz cx="6858000" cy="9144000"/>
  <p:embeddedFontLst>
    <p:embeddedFont>
      <p:font typeface="Roboto"/>
      <p:regular r:id="rId19"/>
      <p:bold r:id="rId20"/>
      <p:italic r:id="rId21"/>
      <p:boldItalic r:id="rId22"/>
    </p:embeddedFont>
    <p:embeddedFont>
      <p:font typeface="Helvetica Neu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boldItalic.fntdata"/><Relationship Id="rId25"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atlantic.com/health/archive/2013/08/understanding-deafness-not-everyone-wants-to-be-fixed/278527/" TargetMode="External"/><Relationship Id="rId3" Type="http://schemas.openxmlformats.org/officeDocument/2006/relationships/hyperlink" Target="https://science.energy.gov/ber/human-subjects/irb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nome.gov/27552451/what-is-genomic-medicine/" TargetMode="External"/><Relationship Id="rId3" Type="http://schemas.openxmlformats.org/officeDocument/2006/relationships/hyperlink" Target="https://www.yourgenome.org/facts/what-is-crispr-cas9" TargetMode="External"/><Relationship Id="rId4" Type="http://schemas.openxmlformats.org/officeDocument/2006/relationships/hyperlink" Target="https://ghr.nlm.nih.gov/condition/phenylketonuria" TargetMode="External"/><Relationship Id="rId5" Type="http://schemas.openxmlformats.org/officeDocument/2006/relationships/hyperlink" Target="https://ghr.nlm.nih.gov/condition/cystic-fibrosis" TargetMode="External"/><Relationship Id="rId6" Type="http://schemas.openxmlformats.org/officeDocument/2006/relationships/hyperlink" Target="https://ghr.nlm.nih.gov/condition/sickle-cell-disease" TargetMode="External"/><Relationship Id="rId7" Type="http://schemas.openxmlformats.org/officeDocument/2006/relationships/hyperlink" Target="https://ghr.nlm.nih.gov/condition/critical-congenital-heart-disease" TargetMode="External"/><Relationship Id="rId8" Type="http://schemas.openxmlformats.org/officeDocument/2006/relationships/hyperlink" Target="https://ghr.nlm.nih.gov/primer/newbornscreening/nbsdisorders"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Nishant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abc9a89b1_0_2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abc9a89b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Nishant</a:t>
            </a:r>
            <a:endParaRPr/>
          </a:p>
          <a:p>
            <a:pPr indent="0" lvl="0" marL="0" rtl="0" algn="l">
              <a:spcBef>
                <a:spcPts val="0"/>
              </a:spcBef>
              <a:spcAft>
                <a:spcPts val="0"/>
              </a:spcAft>
              <a:buNone/>
            </a:pPr>
            <a:r>
              <a:rPr lang="en"/>
              <a:t>Deaf sense of “Community” - not perceived as a problem: </a:t>
            </a:r>
            <a:r>
              <a:rPr lang="en" u="sng">
                <a:solidFill>
                  <a:schemeClr val="hlink"/>
                </a:solidFill>
                <a:hlinkClick r:id="rId2"/>
              </a:rPr>
              <a:t>https://www.theatlantic.com/health/archive/2013/08/understanding-deafness-not-everyone-wants-to-be-fixed/278527/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List of IRBs in department of energy: </a:t>
            </a:r>
            <a:r>
              <a:rPr lang="en" u="sng">
                <a:solidFill>
                  <a:schemeClr val="hlink"/>
                </a:solidFill>
                <a:hlinkClick r:id="rId3"/>
              </a:rPr>
              <a:t>https://science.energy.gov/ber/human-subjects/irbs/</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ab7dc5930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b7dc593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Speaker FirstName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Speaker Script or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29bd16fa6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bd16fa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2aca36f2e5_0_7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aca36f2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Nishant</a:t>
            </a:r>
            <a:endParaRPr/>
          </a:p>
          <a:p>
            <a:pPr indent="0" lvl="0" marL="0" rtl="0" algn="l">
              <a:spcBef>
                <a:spcPts val="0"/>
              </a:spcBef>
              <a:spcAft>
                <a:spcPts val="0"/>
              </a:spcAft>
              <a:buNone/>
            </a:pPr>
            <a:r>
              <a:rPr lang="en" u="sng">
                <a:solidFill>
                  <a:schemeClr val="hlink"/>
                </a:solidFill>
                <a:hlinkClick r:id="rId2"/>
              </a:rPr>
              <a:t>https://www.genome.gov/27552451/what-is-genomic-medicine/</a:t>
            </a:r>
            <a:endParaRPr/>
          </a:p>
          <a:p>
            <a:pPr indent="0" lvl="0" marL="0" rtl="0" algn="l">
              <a:spcBef>
                <a:spcPts val="0"/>
              </a:spcBef>
              <a:spcAft>
                <a:spcPts val="0"/>
              </a:spcAft>
              <a:buNone/>
            </a:pPr>
            <a:r>
              <a:rPr lang="en" u="sng">
                <a:solidFill>
                  <a:schemeClr val="hlink"/>
                </a:solidFill>
                <a:hlinkClick r:id="rId3"/>
              </a:rPr>
              <a:t>https://www.yourgenome.org/facts/what-is-crispr-cas9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BRCA 1 - gene strongly correlated with breast cancer development</a:t>
            </a:r>
            <a:endParaRPr/>
          </a:p>
          <a:p>
            <a:pPr indent="0" lvl="0" marL="0" rtl="0" algn="l">
              <a:spcBef>
                <a:spcPts val="0"/>
              </a:spcBef>
              <a:spcAft>
                <a:spcPts val="0"/>
              </a:spcAft>
              <a:buNone/>
            </a:pPr>
            <a:r>
              <a:rPr lang="en"/>
              <a:t>Her2+ gene subtypes</a:t>
            </a:r>
            <a:endParaRPr/>
          </a:p>
          <a:p>
            <a:pPr indent="0" lvl="0" marL="0" rtl="0" algn="l">
              <a:spcBef>
                <a:spcPts val="0"/>
              </a:spcBef>
              <a:spcAft>
                <a:spcPts val="0"/>
              </a:spcAft>
              <a:buNone/>
            </a:pPr>
            <a:r>
              <a:rPr lang="en"/>
              <a:t>At birth screening for: </a:t>
            </a:r>
            <a:r>
              <a:rPr lang="en" sz="1200" u="sng">
                <a:solidFill>
                  <a:srgbClr val="551A8B"/>
                </a:solidFill>
                <a:highlight>
                  <a:srgbClr val="FFFFFF"/>
                </a:highlight>
                <a:latin typeface="Roboto"/>
                <a:ea typeface="Roboto"/>
                <a:cs typeface="Roboto"/>
                <a:sym typeface="Roboto"/>
                <a:hlinkClick r:id="rId4"/>
              </a:rPr>
              <a:t>phenylketonuria</a:t>
            </a:r>
            <a:r>
              <a:rPr lang="en" sz="1200">
                <a:solidFill>
                  <a:srgbClr val="202020"/>
                </a:solidFill>
                <a:highlight>
                  <a:srgbClr val="FFFFFF"/>
                </a:highlight>
                <a:latin typeface="Roboto"/>
                <a:ea typeface="Roboto"/>
                <a:cs typeface="Roboto"/>
                <a:sym typeface="Roboto"/>
              </a:rPr>
              <a:t> (PKU), </a:t>
            </a:r>
            <a:r>
              <a:rPr lang="en" sz="1200" u="sng">
                <a:solidFill>
                  <a:srgbClr val="551A8B"/>
                </a:solidFill>
                <a:highlight>
                  <a:srgbClr val="FFFFFF"/>
                </a:highlight>
                <a:latin typeface="Roboto"/>
                <a:ea typeface="Roboto"/>
                <a:cs typeface="Roboto"/>
                <a:sym typeface="Roboto"/>
                <a:hlinkClick r:id="rId5"/>
              </a:rPr>
              <a:t>cystic fibrosis</a:t>
            </a:r>
            <a:r>
              <a:rPr lang="en" sz="1200">
                <a:solidFill>
                  <a:srgbClr val="202020"/>
                </a:solidFill>
                <a:highlight>
                  <a:srgbClr val="FFFFFF"/>
                </a:highlight>
                <a:latin typeface="Roboto"/>
                <a:ea typeface="Roboto"/>
                <a:cs typeface="Roboto"/>
                <a:sym typeface="Roboto"/>
              </a:rPr>
              <a:t>, </a:t>
            </a:r>
            <a:r>
              <a:rPr lang="en" sz="1200" u="sng">
                <a:solidFill>
                  <a:srgbClr val="551A8B"/>
                </a:solidFill>
                <a:highlight>
                  <a:srgbClr val="FFFFFF"/>
                </a:highlight>
                <a:latin typeface="Roboto"/>
                <a:ea typeface="Roboto"/>
                <a:cs typeface="Roboto"/>
                <a:sym typeface="Roboto"/>
                <a:hlinkClick r:id="rId6"/>
              </a:rPr>
              <a:t>sickle cell disease</a:t>
            </a:r>
            <a:r>
              <a:rPr lang="en" sz="1200">
                <a:solidFill>
                  <a:srgbClr val="202020"/>
                </a:solidFill>
                <a:highlight>
                  <a:srgbClr val="FFFFFF"/>
                </a:highlight>
                <a:latin typeface="Roboto"/>
                <a:ea typeface="Roboto"/>
                <a:cs typeface="Roboto"/>
                <a:sym typeface="Roboto"/>
              </a:rPr>
              <a:t>, </a:t>
            </a:r>
            <a:r>
              <a:rPr lang="en" sz="1200" u="sng">
                <a:solidFill>
                  <a:srgbClr val="551A8B"/>
                </a:solidFill>
                <a:highlight>
                  <a:srgbClr val="FFFFFF"/>
                </a:highlight>
                <a:latin typeface="Roboto"/>
                <a:ea typeface="Roboto"/>
                <a:cs typeface="Roboto"/>
                <a:sym typeface="Roboto"/>
                <a:hlinkClick r:id="rId7"/>
              </a:rPr>
              <a:t>critical congenital heart disease</a:t>
            </a:r>
            <a:r>
              <a:rPr lang="en" sz="1200">
                <a:solidFill>
                  <a:srgbClr val="202020"/>
                </a:solidFill>
                <a:highlight>
                  <a:srgbClr val="FFFFFF"/>
                </a:highlight>
                <a:latin typeface="Roboto"/>
                <a:ea typeface="Roboto"/>
                <a:cs typeface="Roboto"/>
                <a:sym typeface="Roboto"/>
              </a:rPr>
              <a:t>, hearing loss</a:t>
            </a:r>
            <a:endParaRPr sz="1200">
              <a:solidFill>
                <a:srgbClr val="202020"/>
              </a:solidFill>
              <a:highlight>
                <a:srgbClr val="FFFFFF"/>
              </a:highlight>
              <a:latin typeface="Roboto"/>
              <a:ea typeface="Roboto"/>
              <a:cs typeface="Roboto"/>
              <a:sym typeface="Roboto"/>
            </a:endParaRPr>
          </a:p>
          <a:p>
            <a:pPr indent="0" lvl="0" marL="0" rtl="0" algn="l">
              <a:spcBef>
                <a:spcPts val="0"/>
              </a:spcBef>
              <a:spcAft>
                <a:spcPts val="0"/>
              </a:spcAft>
              <a:buNone/>
            </a:pPr>
            <a:r>
              <a:rPr lang="en" sz="1200" u="sng">
                <a:solidFill>
                  <a:schemeClr val="hlink"/>
                </a:solidFill>
                <a:highlight>
                  <a:srgbClr val="FFFFFF"/>
                </a:highlight>
                <a:latin typeface="Roboto"/>
                <a:ea typeface="Roboto"/>
                <a:cs typeface="Roboto"/>
                <a:sym typeface="Roboto"/>
                <a:hlinkClick r:id="rId8"/>
              </a:rPr>
              <a:t>https://ghr.nlm.nih.gov/primer/newbornscreening/nbsdisorders</a:t>
            </a:r>
            <a:endParaRPr sz="1200">
              <a:solidFill>
                <a:srgbClr val="202020"/>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02020"/>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2abc9a89b1_0_1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abc9a89b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a:t>
            </a:r>
            <a:endParaRPr/>
          </a:p>
          <a:p>
            <a:pPr indent="0" lvl="0" marL="0" rtl="0" algn="l">
              <a:spcBef>
                <a:spcPts val="0"/>
              </a:spcBef>
              <a:spcAft>
                <a:spcPts val="0"/>
              </a:spcAft>
              <a:buClr>
                <a:schemeClr val="dk1"/>
              </a:buClr>
              <a:buSzPts val="1100"/>
              <a:buFont typeface="Arial"/>
              <a:buNone/>
            </a:pPr>
            <a:r>
              <a:rPr lang="en"/>
              <a:t>Personalized medicine</a:t>
            </a:r>
            <a:endParaRPr/>
          </a:p>
          <a:p>
            <a:pPr indent="0" lvl="0" marL="0" rtl="0" algn="l">
              <a:spcBef>
                <a:spcPts val="0"/>
              </a:spcBef>
              <a:spcAft>
                <a:spcPts val="0"/>
              </a:spcAft>
              <a:buClr>
                <a:schemeClr val="dk1"/>
              </a:buClr>
              <a:buSzPts val="1100"/>
              <a:buFont typeface="Arial"/>
              <a:buNone/>
            </a:pPr>
            <a:r>
              <a:rPr lang="en"/>
              <a:t> Currently medical treatment tends to be a one size fits all approach. Where a doctor’s recommended course of action is more or less the same for every individual.  This approach may work for general populations, but for many individuals it falls short.</a:t>
            </a:r>
            <a:endParaRPr/>
          </a:p>
          <a:p>
            <a:pPr indent="0" lvl="0" marL="0" rtl="0" algn="l">
              <a:spcBef>
                <a:spcPts val="0"/>
              </a:spcBef>
              <a:spcAft>
                <a:spcPts val="0"/>
              </a:spcAft>
              <a:buClr>
                <a:schemeClr val="dk1"/>
              </a:buClr>
              <a:buSzPts val="1100"/>
              <a:buFont typeface="Arial"/>
              <a:buNone/>
            </a:pPr>
            <a:r>
              <a:rPr lang="en"/>
              <a:t>Personalized or genomic medicine on the other hand is an approach that seeks to determine the best practical course of action for each specific individual based on their genome. This tailored approach will benefit doctors by allowing them to effectively treat more patients, by lessening time wasted on unsuccessful treatments.</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Furthering Genomic Research</a:t>
            </a:r>
            <a:endParaRPr/>
          </a:p>
          <a:p>
            <a:pPr indent="0" lvl="0" marL="0" rtl="0" algn="l">
              <a:spcBef>
                <a:spcPts val="0"/>
              </a:spcBef>
              <a:spcAft>
                <a:spcPts val="0"/>
              </a:spcAft>
              <a:buClr>
                <a:schemeClr val="dk1"/>
              </a:buClr>
              <a:buSzPts val="1100"/>
              <a:buFont typeface="Arial"/>
              <a:buNone/>
            </a:pPr>
            <a:r>
              <a:rPr lang="en"/>
              <a:t>All of the advances we have in genomic research are due to the fact that there is genomic data available to researchers. Large databases of genomic data will allow researchers to rapidly advance our understanding of the genome and find new and innovative ways to turn those insights into tangible benefits. By creating large unified repositories of data we can ensure that data is always available to researchers in a convenient form. This is far more desirable than having many small segregated databases of genomic data.</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Enhancing longevity and quality of life</a:t>
            </a:r>
            <a:endParaRPr/>
          </a:p>
          <a:p>
            <a:pPr indent="0" lvl="0" marL="0" rtl="0" algn="l">
              <a:spcBef>
                <a:spcPts val="0"/>
              </a:spcBef>
              <a:spcAft>
                <a:spcPts val="0"/>
              </a:spcAft>
              <a:buClr>
                <a:schemeClr val="dk1"/>
              </a:buClr>
              <a:buSzPts val="1100"/>
              <a:buFont typeface="Arial"/>
              <a:buNone/>
            </a:pPr>
            <a:r>
              <a:rPr lang="en"/>
              <a:t>In a world of open genomic data at risk individuals may be identified and treated prior to the development of any symptoms. Additionally thanks to pharmacogenomics doctors will have a better idea of how the individuals will react to specific drug treatments. This will save patients time and money and enhance the likelihood of successfully returning to full health.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abc9a89b1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abc9a89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Nishant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Terms: DNA - defines a human: what makes us “us”,</a:t>
            </a:r>
            <a:endParaRPr/>
          </a:p>
          <a:p>
            <a:pPr indent="0" lvl="0" marL="0" rtl="0" algn="l">
              <a:spcBef>
                <a:spcPts val="0"/>
              </a:spcBef>
              <a:spcAft>
                <a:spcPts val="0"/>
              </a:spcAft>
              <a:buNone/>
            </a:pPr>
            <a:r>
              <a:rPr lang="en"/>
              <a:t>genome - the genetic material of an organism (human genome describes the genetic material of humans)</a:t>
            </a:r>
            <a:endParaRPr/>
          </a:p>
          <a:p>
            <a:pPr indent="0" lvl="0" marL="0" rtl="0" algn="l">
              <a:spcBef>
                <a:spcPts val="0"/>
              </a:spcBef>
              <a:spcAft>
                <a:spcPts val="0"/>
              </a:spcAft>
              <a:buNone/>
            </a:pPr>
            <a:r>
              <a:rPr lang="en"/>
              <a:t>Genomics - the study of genomes, computationally at scale</a:t>
            </a:r>
            <a:endParaRPr/>
          </a:p>
          <a:p>
            <a:pPr indent="0" lvl="0" marL="0" rtl="0" algn="l">
              <a:spcBef>
                <a:spcPts val="0"/>
              </a:spcBef>
              <a:spcAft>
                <a:spcPts val="0"/>
              </a:spcAft>
              <a:buNone/>
            </a:pPr>
            <a:r>
              <a:rPr lang="en"/>
              <a:t>IRBs - the “ethical gatekeepers” of research. Evaluate ethical cost/benefit, have some background in ethics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29bd16fa64_1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bd16fa6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Nishant</a:t>
            </a:r>
            <a:endParaRPr/>
          </a:p>
          <a:p>
            <a:pPr indent="0" lvl="0" marL="0" rtl="0" algn="l">
              <a:spcBef>
                <a:spcPts val="0"/>
              </a:spcBef>
              <a:spcAft>
                <a:spcPts val="0"/>
              </a:spcAft>
              <a:buNone/>
            </a:pPr>
            <a:r>
              <a:rPr lang="en"/>
              <a:t>Genomics as a field starts with the Human Genome Project (HGP)</a:t>
            </a:r>
            <a:endParaRPr/>
          </a:p>
          <a:p>
            <a:pPr indent="0" lvl="0" marL="0" rtl="0" algn="l">
              <a:spcBef>
                <a:spcPts val="0"/>
              </a:spcBef>
              <a:spcAft>
                <a:spcPts val="0"/>
              </a:spcAft>
              <a:buNone/>
            </a:pPr>
            <a:r>
              <a:rPr lang="en"/>
              <a:t>13 year effort to map every nucleotide pair in the human genome</a:t>
            </a:r>
            <a:endParaRPr/>
          </a:p>
          <a:p>
            <a:pPr indent="0" lvl="0" marL="0" rtl="0" algn="l">
              <a:spcBef>
                <a:spcPts val="0"/>
              </a:spcBef>
              <a:spcAft>
                <a:spcPts val="0"/>
              </a:spcAft>
              <a:buNone/>
            </a:pPr>
            <a:r>
              <a:rPr lang="en"/>
              <a:t>Our genome has 23 chromosomes containing 6 billion base pairs, of which some actually translates, some doesn’t</a:t>
            </a:r>
            <a:endParaRPr/>
          </a:p>
          <a:p>
            <a:pPr indent="0" lvl="0" marL="0" rtl="0" algn="l">
              <a:spcBef>
                <a:spcPts val="0"/>
              </a:spcBef>
              <a:spcAft>
                <a:spcPts val="0"/>
              </a:spcAft>
              <a:buNone/>
            </a:pPr>
            <a:r>
              <a:rPr lang="en"/>
              <a:t>Priority area due to high potential, increasing viability</a:t>
            </a:r>
            <a:endParaRPr/>
          </a:p>
          <a:p>
            <a:pPr indent="0" lvl="0" marL="0" rtl="0" algn="l">
              <a:spcBef>
                <a:spcPts val="0"/>
              </a:spcBef>
              <a:spcAft>
                <a:spcPts val="0"/>
              </a:spcAft>
              <a:buNone/>
            </a:pPr>
            <a:r>
              <a:rPr lang="en"/>
              <a:t>Public “slippery slope” concerns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2aca36f2e5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aca36f2e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Nishant</a:t>
            </a:r>
            <a:endParaRPr sz="1200">
              <a:solidFill>
                <a:srgbClr val="22222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2ad77f980d_2_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d77f980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Nicholas</a:t>
            </a:r>
            <a:endParaRPr/>
          </a:p>
          <a:p>
            <a:pPr indent="0" lvl="0" marL="0" rtl="0" algn="l">
              <a:spcBef>
                <a:spcPts val="0"/>
              </a:spcBef>
              <a:spcAft>
                <a:spcPts val="0"/>
              </a:spcAft>
              <a:buClr>
                <a:srgbClr val="000000"/>
              </a:buClr>
              <a:buSzPts val="1100"/>
              <a:buFont typeface="Arial"/>
              <a:buNone/>
            </a:pPr>
            <a:r>
              <a:rPr lang="en"/>
              <a:t>Furthering Genomic Research</a:t>
            </a:r>
            <a:endParaRPr/>
          </a:p>
          <a:p>
            <a:pPr indent="0" lvl="0" marL="0" rtl="0" algn="l">
              <a:spcBef>
                <a:spcPts val="0"/>
              </a:spcBef>
              <a:spcAft>
                <a:spcPts val="0"/>
              </a:spcAft>
              <a:buNone/>
            </a:pPr>
            <a:r>
              <a:rPr lang="en"/>
              <a:t>All of the advances we have in genomic research are due to the fact that there is genomic data available to researchers. Large databases of genomic data will allow researchers to rapidly advance our understanding of the genome and find new and innovative ways to turn those insights into tangible benefits. By creating large unified repositories of data we can ensure that data is always available to researchers in a convenient form. This is far more desirable than having many small segregated databases of genomic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Personalized medicine</a:t>
            </a:r>
            <a:endParaRPr/>
          </a:p>
          <a:p>
            <a:pPr indent="0" lvl="0" marL="0" rtl="0" algn="l">
              <a:spcBef>
                <a:spcPts val="0"/>
              </a:spcBef>
              <a:spcAft>
                <a:spcPts val="0"/>
              </a:spcAft>
              <a:buNone/>
            </a:pPr>
            <a:r>
              <a:rPr lang="en"/>
              <a:t>Currently medical treatment tends to be a one size fits all approach. Where a doctor’s recommended course of action is more or less the same for every individual.  This approach may work for general populations, but for many individuals it falls short.</a:t>
            </a:r>
            <a:endParaRPr/>
          </a:p>
          <a:p>
            <a:pPr indent="0" lvl="0" marL="0" rtl="0" algn="l">
              <a:spcBef>
                <a:spcPts val="0"/>
              </a:spcBef>
              <a:spcAft>
                <a:spcPts val="0"/>
              </a:spcAft>
              <a:buNone/>
            </a:pPr>
            <a:r>
              <a:rPr lang="en"/>
              <a:t>Personalized or genomic medicine on the other hand is an approach that seeks to determine the best practical course of action for each specific individual based on their genome. This tailored approach will benefit doctors by allowing them to effectively treat more patients, by lessening time wasted on unsuccessful treatments.</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Enhancing longevity and quality of life</a:t>
            </a:r>
            <a:endParaRPr/>
          </a:p>
          <a:p>
            <a:pPr indent="0" lvl="0" marL="0" rtl="0" algn="l">
              <a:spcBef>
                <a:spcPts val="0"/>
              </a:spcBef>
              <a:spcAft>
                <a:spcPts val="0"/>
              </a:spcAft>
              <a:buNone/>
            </a:pPr>
            <a:r>
              <a:rPr lang="en"/>
              <a:t>In a world of open genomic data at risk individuals may be identified and treated prior to the development of any symptoms. Additionally thanks to pharmacogenomics doctors will have a better idea of how individuals will respond to specific drug treatments. This will save patients time and money and enhance the likelihood of successfully returning to full health.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9bd16f91a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bd16f9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David:</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Most consumers don’t read the fine print and so don’t know when their genetic information is being licensed, bought or sold by private companies after they’ve swabbed.</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For example, Ancestry.com ultimately has ownership of their customers DNA forever allowing them royalty-free and perpetual license to use individual’s DNA.</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Supplemental health services leverage genetic data for tailored services that are unproven and expensive. Additionally more boutique services like prenatal gene selection pose ethical questions.</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There are some protections in place for consumers—the Health Insurance Portability and Accountability Act of 1996 (HIPAA) and the Genetic Information Non-Discrimination Act of 2008 (GINA).</a:t>
            </a:r>
            <a:endParaRPr sz="900">
              <a:solidFill>
                <a:schemeClr val="dk1"/>
              </a:solidFill>
            </a:endParaRPr>
          </a:p>
          <a:p>
            <a:pPr indent="0" lvl="0" marL="0" rtl="0" algn="l">
              <a:lnSpc>
                <a:spcPct val="115000"/>
              </a:lnSpc>
              <a:spcBef>
                <a:spcPts val="0"/>
              </a:spcBef>
              <a:spcAft>
                <a:spcPts val="0"/>
              </a:spcAft>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However, no federal laws regulate the use of genetic information, genetic testing, and genetic discrimination for life insurance, disability insurance, long-term care insurers, military, and law enforcement.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2abc9a89b1_0_2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bc9a89b1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David</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Private companies have already begun sharing data in legal investigations and processes without substantial evidence for the accuracy of conclusions drawn from genetic data.</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Investigators in homicides used crime scene DNA and Ancestry.com’s genetic data to find “familial links” to widen their suspect pools.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Court cases have seen the use of behavioral genetics to argue that an individual’s genes "made them do it".</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None/>
            </a:pPr>
            <a:r>
              <a:rPr lang="en" sz="900">
                <a:solidFill>
                  <a:schemeClr val="dk1"/>
                </a:solidFill>
              </a:rPr>
              <a:t>Individuals with genetic predispositions have had them used to argue rulings against them in instances of custody battles and competency hearings.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Finally, the incorporation of genetic data into more and more of our legal, economic and social processes runs the risk of giving rise to “genetic classes” like in the film Gattaca.   The value placed on genetic makeup is very much a foundational aspect of Eugenics. If we aren’t careful widespread use of genetic data.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2aca36f2e5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ca36f2e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22222"/>
                </a:solidFill>
                <a:highlight>
                  <a:srgbClr val="FFFFFF"/>
                </a:highlight>
              </a:rPr>
              <a:t>Tiffany</a:t>
            </a:r>
            <a:endParaRPr>
              <a:solidFill>
                <a:srgbClr val="222222"/>
              </a:solidFill>
              <a:highlight>
                <a:srgbClr val="FFFFFF"/>
              </a:highlight>
            </a:endParaRPr>
          </a:p>
          <a:p>
            <a:pPr indent="0" lvl="0" marL="0" rtl="0" algn="l">
              <a:lnSpc>
                <a:spcPct val="115000"/>
              </a:lnSpc>
              <a:spcBef>
                <a:spcPts val="0"/>
              </a:spcBef>
              <a:spcAft>
                <a:spcPts val="0"/>
              </a:spcAft>
              <a:buNone/>
            </a:pPr>
            <a:r>
              <a:t/>
            </a:r>
            <a:endParaRPr>
              <a:solidFill>
                <a:srgbClr val="222222"/>
              </a:solidFill>
              <a:highlight>
                <a:srgbClr val="FFFFFF"/>
              </a:highlight>
            </a:endParaRPr>
          </a:p>
          <a:p>
            <a:pPr indent="-298450" lvl="0" marL="457200" rtl="0" algn="l">
              <a:lnSpc>
                <a:spcPct val="115000"/>
              </a:lnSpc>
              <a:spcBef>
                <a:spcPts val="0"/>
              </a:spcBef>
              <a:spcAft>
                <a:spcPts val="0"/>
              </a:spcAft>
              <a:buClr>
                <a:srgbClr val="222222"/>
              </a:buClr>
              <a:buSzPts val="1100"/>
              <a:buAutoNum type="arabicPeriod"/>
            </a:pPr>
            <a:r>
              <a:rPr b="1" lang="en">
                <a:solidFill>
                  <a:srgbClr val="222222"/>
                </a:solidFill>
                <a:highlight>
                  <a:srgbClr val="FFFFFF"/>
                </a:highlight>
              </a:rPr>
              <a:t>Bandwagon bias</a:t>
            </a:r>
            <a:br>
              <a:rPr lang="en">
                <a:solidFill>
                  <a:schemeClr val="dk1"/>
                </a:solidFill>
              </a:rPr>
            </a:br>
            <a:r>
              <a:rPr lang="en">
                <a:solidFill>
                  <a:schemeClr val="dk1"/>
                </a:solidFill>
              </a:rPr>
              <a:t>We have a predisposition as a society to assume that genetic reports are accurate like a pregnancy test (you’re either pregnant or you’re not) when in fact genetic tests are more like a weather report. They are unpredictable because most of our gene variations are extremely rare, and by the very nature of rarity, there is not enough data to make a conclusive report.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Confirmation bias</a:t>
            </a:r>
            <a:br>
              <a:rPr b="1" lang="en">
                <a:solidFill>
                  <a:schemeClr val="dk1"/>
                </a:solidFill>
              </a:rPr>
            </a:br>
            <a:r>
              <a:rPr lang="en">
                <a:solidFill>
                  <a:schemeClr val="dk1"/>
                </a:solidFill>
              </a:rPr>
              <a:t>In addition, scientists fall prey to confirmation bias. If they saw a handful of patients with the disease carrying a gene variant, they classify this gene variant as pathogenic when in fact many healthy people carry it. What’s more unsettling is that other scientists rely on published papers that have this confirmation bias to inform their patients whether or not they carry the genetic disease.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this reason, you should always have access to your genome sequenced when getting tested.</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ac3dce73c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c3dce73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Tiffany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that we know the pros and cons, who do we think is likely to win the argument? It is not so much about the argument itself but the regulations that are already in place to give one side the unfair advantage. Currently, genetic testing companies have this advantage. When consumers signed the terms of agreement, they agree to hand over their ownership to their DNA sequence forever. Once given, genetic testing companies are not held liable to any repercussion. If customers are unhappy with how their genetic information is being used, they cannot bring it up to the court of law and are forced to resolve their disputes via arbitration. They are also not allowed to file lawsuit with other disgruntled customers.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What’s more, even though GINA contains protections to prohibit health insurers and employers from using your genetic information against you, it contains loopholes which allows employers to request you to undergo genetic testing under the guise of a wellness program. Bill HR1313, introduced March of this year, exploits this loophole.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As much as we would like to say that there are more pros than cons, we must ensure that regulations maintain privacy protection to address the cons that we are facing today.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5.png"/><Relationship Id="rId9" Type="http://schemas.openxmlformats.org/officeDocument/2006/relationships/hyperlink" Target="mailto:tiffanyjaya@berkeley.edu" TargetMode="External"/><Relationship Id="rId5" Type="http://schemas.openxmlformats.org/officeDocument/2006/relationships/image" Target="../media/image6.png"/><Relationship Id="rId6" Type="http://schemas.openxmlformats.org/officeDocument/2006/relationships/hyperlink" Target="mailto:nishray@berkeley.edu" TargetMode="External"/><Relationship Id="rId7" Type="http://schemas.openxmlformats.org/officeDocument/2006/relationships/hyperlink" Target="mailto:nconidas@berkeley.edu" TargetMode="External"/><Relationship Id="rId8" Type="http://schemas.openxmlformats.org/officeDocument/2006/relationships/hyperlink" Target="mailto:david.lindsey@berkeley.e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theatlantic.com/science/archive/2015/12/why-human-genetics-research-is-full-of-costly-mistakes/420693/" TargetMode="External"/><Relationship Id="rId4" Type="http://schemas.openxmlformats.org/officeDocument/2006/relationships/hyperlink" Target="http://www.theatlantic.com/science/archive/2017/07/the-uncertain-future-of-genetic-testing/534045/" TargetMode="External"/><Relationship Id="rId5" Type="http://schemas.openxmlformats.org/officeDocument/2006/relationships/hyperlink" Target="http://www.theatlantic.com/health/archive/2017/05/when-your-genetic-test-is-wrong/52512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6858000"/>
          </a:xfrm>
          <a:prstGeom prst="rect">
            <a:avLst/>
          </a:prstGeom>
          <a:noFill/>
          <a:ln>
            <a:noFill/>
          </a:ln>
        </p:spPr>
      </p:pic>
      <p:sp>
        <p:nvSpPr>
          <p:cNvPr id="55" name="Google Shape;55;p13"/>
          <p:cNvSpPr txBox="1"/>
          <p:nvPr/>
        </p:nvSpPr>
        <p:spPr>
          <a:xfrm>
            <a:off x="632550" y="1937825"/>
            <a:ext cx="7878900" cy="10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000">
                <a:solidFill>
                  <a:srgbClr val="FFFFFF"/>
                </a:solidFill>
                <a:latin typeface="Helvetica Neue"/>
                <a:ea typeface="Helvetica Neue"/>
                <a:cs typeface="Helvetica Neue"/>
                <a:sym typeface="Helvetica Neue"/>
              </a:rPr>
              <a:t>Ethics of the use of  genetic data</a:t>
            </a:r>
            <a:endParaRPr sz="5000">
              <a:solidFill>
                <a:srgbClr val="FFFFFF"/>
              </a:solidFill>
              <a:latin typeface="Helvetica Neue"/>
              <a:ea typeface="Helvetica Neue"/>
              <a:cs typeface="Helvetica Neue"/>
              <a:sym typeface="Helvetica Neue"/>
            </a:endParaRPr>
          </a:p>
        </p:txBody>
      </p:sp>
      <p:sp>
        <p:nvSpPr>
          <p:cNvPr id="56" name="Google Shape;56;p13"/>
          <p:cNvSpPr txBox="1"/>
          <p:nvPr/>
        </p:nvSpPr>
        <p:spPr>
          <a:xfrm>
            <a:off x="311700" y="4355426"/>
            <a:ext cx="8520600" cy="57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Helvetica Neue"/>
                <a:ea typeface="Helvetica Neue"/>
                <a:cs typeface="Helvetica Neue"/>
                <a:sym typeface="Helvetica Neue"/>
              </a:rPr>
              <a:t>Nishant, Nicholas, </a:t>
            </a:r>
            <a:r>
              <a:rPr lang="en" sz="2400">
                <a:solidFill>
                  <a:srgbClr val="FFFFFF"/>
                </a:solidFill>
                <a:latin typeface="Helvetica Neue"/>
                <a:ea typeface="Helvetica Neue"/>
                <a:cs typeface="Helvetica Neue"/>
                <a:sym typeface="Helvetica Neue"/>
              </a:rPr>
              <a:t>David, Tiffany</a:t>
            </a:r>
            <a:endParaRPr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28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2800">
              <a:solidFill>
                <a:srgbClr val="FFFFFF"/>
              </a:solidFill>
              <a:latin typeface="Helvetica Neue"/>
              <a:ea typeface="Helvetica Neue"/>
              <a:cs typeface="Helvetica Neue"/>
              <a:sym typeface="Helvetica Neue"/>
            </a:endParaRPr>
          </a:p>
        </p:txBody>
      </p:sp>
      <p:sp>
        <p:nvSpPr>
          <p:cNvPr id="57" name="Google Shape;57;p13"/>
          <p:cNvSpPr txBox="1"/>
          <p:nvPr/>
        </p:nvSpPr>
        <p:spPr>
          <a:xfrm>
            <a:off x="311700" y="5320200"/>
            <a:ext cx="8520600" cy="3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16 November 2017</a:t>
            </a:r>
            <a:endParaRPr sz="18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p:txBody>
      </p:sp>
      <p:pic>
        <p:nvPicPr>
          <p:cNvPr id="58" name="Google Shape;58;p13"/>
          <p:cNvPicPr preferRelativeResize="0"/>
          <p:nvPr/>
        </p:nvPicPr>
        <p:blipFill>
          <a:blip r:embed="rId4">
            <a:alphaModFix/>
          </a:blip>
          <a:stretch>
            <a:fillRect/>
          </a:stretch>
        </p:blipFill>
        <p:spPr>
          <a:xfrm>
            <a:off x="4194963" y="5844625"/>
            <a:ext cx="754075" cy="104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40" name="Shape 140"/>
        <p:cNvGrpSpPr/>
        <p:nvPr/>
      </p:nvGrpSpPr>
      <p:grpSpPr>
        <a:xfrm>
          <a:off x="0" y="0"/>
          <a:ext cx="0" cy="0"/>
          <a:chOff x="0" y="0"/>
          <a:chExt cx="0" cy="0"/>
        </a:xfrm>
      </p:grpSpPr>
      <p:pic>
        <p:nvPicPr>
          <p:cNvPr id="141" name="Google Shape;141;p22"/>
          <p:cNvPicPr preferRelativeResize="0"/>
          <p:nvPr/>
        </p:nvPicPr>
        <p:blipFill>
          <a:blip r:embed="rId3">
            <a:alphaModFix/>
          </a:blip>
          <a:stretch>
            <a:fillRect/>
          </a:stretch>
        </p:blipFill>
        <p:spPr>
          <a:xfrm>
            <a:off x="0" y="0"/>
            <a:ext cx="9143999" cy="6858000"/>
          </a:xfrm>
          <a:prstGeom prst="rect">
            <a:avLst/>
          </a:prstGeom>
          <a:noFill/>
          <a:ln>
            <a:noFill/>
          </a:ln>
        </p:spPr>
      </p:pic>
      <p:pic>
        <p:nvPicPr>
          <p:cNvPr id="142" name="Google Shape;142;p22"/>
          <p:cNvPicPr preferRelativeResize="0"/>
          <p:nvPr/>
        </p:nvPicPr>
        <p:blipFill>
          <a:blip r:embed="rId4">
            <a:alphaModFix amt="76000"/>
          </a:blip>
          <a:stretch>
            <a:fillRect/>
          </a:stretch>
        </p:blipFill>
        <p:spPr>
          <a:xfrm>
            <a:off x="311700" y="282050"/>
            <a:ext cx="8520600" cy="6207251"/>
          </a:xfrm>
          <a:prstGeom prst="rect">
            <a:avLst/>
          </a:prstGeom>
          <a:noFill/>
          <a:ln>
            <a:noFill/>
          </a:ln>
        </p:spPr>
      </p:pic>
      <p:sp>
        <p:nvSpPr>
          <p:cNvPr id="143" name="Google Shape;143;p22"/>
          <p:cNvSpPr txBox="1"/>
          <p:nvPr>
            <p:ph type="title"/>
          </p:nvPr>
        </p:nvSpPr>
        <p:spPr>
          <a:xfrm>
            <a:off x="1075950" y="628775"/>
            <a:ext cx="75228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Helvetica Neue"/>
                <a:ea typeface="Helvetica Neue"/>
                <a:cs typeface="Helvetica Neue"/>
                <a:sym typeface="Helvetica Neue"/>
              </a:rPr>
              <a:t>A suitable middle ground</a:t>
            </a:r>
            <a:endParaRPr sz="4800">
              <a:solidFill>
                <a:srgbClr val="FFFFFF"/>
              </a:solidFill>
              <a:latin typeface="Helvetica Neue"/>
              <a:ea typeface="Helvetica Neue"/>
              <a:cs typeface="Helvetica Neue"/>
              <a:sym typeface="Helvetica Neue"/>
            </a:endParaRPr>
          </a:p>
        </p:txBody>
      </p:sp>
      <p:sp>
        <p:nvSpPr>
          <p:cNvPr id="144" name="Google Shape;144;p22"/>
          <p:cNvSpPr txBox="1"/>
          <p:nvPr>
            <p:ph idx="1" type="body"/>
          </p:nvPr>
        </p:nvSpPr>
        <p:spPr>
          <a:xfrm>
            <a:off x="545250" y="1722576"/>
            <a:ext cx="8053500" cy="423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Significant benefits to collection and maintenance of genome datasets</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Regulate allowable actions with these datasets</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Democratize the creation of these allowed uses to IRBs world-wide</a:t>
            </a:r>
            <a:endParaRPr>
              <a:solidFill>
                <a:srgbClr val="D9D9D9"/>
              </a:solidFill>
              <a:latin typeface="Helvetica Neue"/>
              <a:ea typeface="Helvetica Neue"/>
              <a:cs typeface="Helvetica Neue"/>
              <a:sym typeface="Helvetica Neue"/>
            </a:endParaRPr>
          </a:p>
          <a:p>
            <a:pPr indent="-342900" lvl="1" marL="914400" rtl="0" algn="l">
              <a:spcBef>
                <a:spcPts val="0"/>
              </a:spcBef>
              <a:spcAft>
                <a:spcPts val="0"/>
              </a:spcAft>
              <a:buClr>
                <a:srgbClr val="D9D9D9"/>
              </a:buClr>
              <a:buSzPts val="1800"/>
              <a:buFont typeface="Helvetica Neue"/>
              <a:buChar char="○"/>
            </a:pPr>
            <a:r>
              <a:rPr lang="en" sz="1800">
                <a:solidFill>
                  <a:srgbClr val="D9D9D9"/>
                </a:solidFill>
                <a:latin typeface="Helvetica Neue"/>
                <a:ea typeface="Helvetica Neue"/>
                <a:cs typeface="Helvetica Neue"/>
                <a:sym typeface="Helvetica Neue"/>
              </a:rPr>
              <a:t>Emphasis on transparency and academic debate</a:t>
            </a:r>
            <a:endParaRPr sz="1800">
              <a:solidFill>
                <a:srgbClr val="D9D9D9"/>
              </a:solidFill>
              <a:latin typeface="Helvetica Neue"/>
              <a:ea typeface="Helvetica Neue"/>
              <a:cs typeface="Helvetica Neue"/>
              <a:sym typeface="Helvetica Neue"/>
            </a:endParaRPr>
          </a:p>
          <a:p>
            <a:pPr indent="-342900" lvl="1" marL="914400" rtl="0" algn="l">
              <a:spcBef>
                <a:spcPts val="0"/>
              </a:spcBef>
              <a:spcAft>
                <a:spcPts val="0"/>
              </a:spcAft>
              <a:buClr>
                <a:srgbClr val="D9D9D9"/>
              </a:buClr>
              <a:buSzPts val="1800"/>
              <a:buFont typeface="Helvetica Neue"/>
              <a:buChar char="○"/>
            </a:pPr>
            <a:r>
              <a:rPr lang="en" sz="1800">
                <a:solidFill>
                  <a:srgbClr val="D9D9D9"/>
                </a:solidFill>
                <a:latin typeface="Helvetica Neue"/>
                <a:ea typeface="Helvetica Neue"/>
                <a:cs typeface="Helvetica Neue"/>
                <a:sym typeface="Helvetica Neue"/>
              </a:rPr>
              <a:t>Stakeholders: academics, governments, consumers</a:t>
            </a:r>
            <a:endParaRPr sz="18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D9D9D9"/>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D9D9D9"/>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Google Shape;149;p23"/>
          <p:cNvPicPr preferRelativeResize="0"/>
          <p:nvPr/>
        </p:nvPicPr>
        <p:blipFill rotWithShape="1">
          <a:blip r:embed="rId3">
            <a:alphaModFix/>
          </a:blip>
          <a:srcRect b="0" l="-3427" r="24996" t="0"/>
          <a:stretch/>
        </p:blipFill>
        <p:spPr>
          <a:xfrm>
            <a:off x="-418025" y="0"/>
            <a:ext cx="9562027" cy="6858000"/>
          </a:xfrm>
          <a:prstGeom prst="rect">
            <a:avLst/>
          </a:prstGeom>
          <a:noFill/>
          <a:ln>
            <a:noFill/>
          </a:ln>
        </p:spPr>
      </p:pic>
      <p:pic>
        <p:nvPicPr>
          <p:cNvPr id="150" name="Google Shape;150;p23"/>
          <p:cNvPicPr preferRelativeResize="0"/>
          <p:nvPr/>
        </p:nvPicPr>
        <p:blipFill>
          <a:blip r:embed="rId4">
            <a:alphaModFix/>
          </a:blip>
          <a:stretch>
            <a:fillRect/>
          </a:stretch>
        </p:blipFill>
        <p:spPr>
          <a:xfrm>
            <a:off x="5816225" y="2384800"/>
            <a:ext cx="923925" cy="838200"/>
          </a:xfrm>
          <a:prstGeom prst="rect">
            <a:avLst/>
          </a:prstGeom>
          <a:noFill/>
          <a:ln>
            <a:noFill/>
          </a:ln>
        </p:spPr>
      </p:pic>
      <p:pic>
        <p:nvPicPr>
          <p:cNvPr id="151" name="Google Shape;151;p23"/>
          <p:cNvPicPr preferRelativeResize="0"/>
          <p:nvPr/>
        </p:nvPicPr>
        <p:blipFill>
          <a:blip r:embed="rId5">
            <a:alphaModFix amt="76000"/>
          </a:blip>
          <a:stretch>
            <a:fillRect/>
          </a:stretch>
        </p:blipFill>
        <p:spPr>
          <a:xfrm>
            <a:off x="4679613" y="1697975"/>
            <a:ext cx="3197126" cy="3800701"/>
          </a:xfrm>
          <a:prstGeom prst="rect">
            <a:avLst/>
          </a:prstGeom>
          <a:noFill/>
          <a:ln>
            <a:noFill/>
          </a:ln>
        </p:spPr>
      </p:pic>
      <p:sp>
        <p:nvSpPr>
          <p:cNvPr id="152" name="Google Shape;152;p23"/>
          <p:cNvSpPr txBox="1"/>
          <p:nvPr/>
        </p:nvSpPr>
        <p:spPr>
          <a:xfrm>
            <a:off x="5463685" y="3435300"/>
            <a:ext cx="16290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Helvetica Neue"/>
                <a:ea typeface="Helvetica Neue"/>
                <a:cs typeface="Helvetica Neue"/>
                <a:sym typeface="Helvetica Neue"/>
              </a:rPr>
              <a:t>Q U E S T I O N S</a:t>
            </a:r>
            <a:endParaRPr b="1">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FFFF"/>
              </a:solidFill>
              <a:latin typeface="Verdana"/>
              <a:ea typeface="Verdana"/>
              <a:cs typeface="Verdana"/>
              <a:sym typeface="Verdana"/>
            </a:endParaRPr>
          </a:p>
          <a:p>
            <a:pPr indent="0" lvl="0" marL="0" rtl="0" algn="l">
              <a:spcBef>
                <a:spcPts val="0"/>
              </a:spcBef>
              <a:spcAft>
                <a:spcPts val="0"/>
              </a:spcAft>
              <a:buNone/>
            </a:pPr>
            <a:r>
              <a:t/>
            </a:r>
            <a:endParaRPr b="1">
              <a:solidFill>
                <a:srgbClr val="FFFFFF"/>
              </a:solidFill>
              <a:latin typeface="Verdana"/>
              <a:ea typeface="Verdana"/>
              <a:cs typeface="Verdana"/>
              <a:sym typeface="Verdana"/>
            </a:endParaRPr>
          </a:p>
        </p:txBody>
      </p:sp>
      <p:sp>
        <p:nvSpPr>
          <p:cNvPr id="153" name="Google Shape;153;p23"/>
          <p:cNvSpPr txBox="1"/>
          <p:nvPr/>
        </p:nvSpPr>
        <p:spPr>
          <a:xfrm>
            <a:off x="4916325" y="3927925"/>
            <a:ext cx="2723700" cy="117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Helvetica Neue"/>
                <a:ea typeface="Helvetica Neue"/>
                <a:cs typeface="Helvetica Neue"/>
                <a:sym typeface="Helvetica Neue"/>
              </a:rPr>
              <a:t>Nishant - </a:t>
            </a:r>
            <a:r>
              <a:rPr lang="en" sz="1200" u="sng">
                <a:solidFill>
                  <a:schemeClr val="accent5"/>
                </a:solidFill>
                <a:latin typeface="Helvetica Neue"/>
                <a:ea typeface="Helvetica Neue"/>
                <a:cs typeface="Helvetica Neue"/>
                <a:sym typeface="Helvetica Neue"/>
                <a:hlinkClick r:id="rId6"/>
              </a:rPr>
              <a:t>nishray@berkeley.edu</a:t>
            </a:r>
            <a:endParaRPr sz="1200">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Helvetica Neue"/>
                <a:ea typeface="Helvetica Neue"/>
                <a:cs typeface="Helvetica Neue"/>
                <a:sym typeface="Helvetica Neue"/>
              </a:rPr>
              <a:t>Nicholas - </a:t>
            </a:r>
            <a:r>
              <a:rPr lang="en" sz="1200" u="sng">
                <a:solidFill>
                  <a:schemeClr val="accent5"/>
                </a:solidFill>
                <a:latin typeface="Helvetica Neue"/>
                <a:ea typeface="Helvetica Neue"/>
                <a:cs typeface="Helvetica Neue"/>
                <a:sym typeface="Helvetica Neue"/>
                <a:hlinkClick r:id="rId7"/>
              </a:rPr>
              <a:t>nconidas@berkeley.edu</a:t>
            </a:r>
            <a:r>
              <a:rPr lang="en" sz="1200">
                <a:solidFill>
                  <a:schemeClr val="lt1"/>
                </a:solidFill>
                <a:latin typeface="Helvetica Neue"/>
                <a:ea typeface="Helvetica Neue"/>
                <a:cs typeface="Helvetica Neue"/>
                <a:sym typeface="Helvetica Neue"/>
              </a:rPr>
              <a:t>  </a:t>
            </a:r>
            <a:endParaRPr>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chemeClr val="lt1"/>
                </a:solidFill>
                <a:latin typeface="Helvetica Neue"/>
                <a:ea typeface="Helvetica Neue"/>
                <a:cs typeface="Helvetica Neue"/>
                <a:sym typeface="Helvetica Neue"/>
              </a:rPr>
              <a:t>David - </a:t>
            </a:r>
            <a:r>
              <a:rPr lang="en" sz="1200" u="sng">
                <a:solidFill>
                  <a:schemeClr val="hlink"/>
                </a:solidFill>
                <a:latin typeface="Helvetica Neue"/>
                <a:ea typeface="Helvetica Neue"/>
                <a:cs typeface="Helvetica Neue"/>
                <a:sym typeface="Helvetica Neue"/>
                <a:hlinkClick r:id="rId8"/>
              </a:rPr>
              <a:t>david.lindsey@berkeley.edu</a:t>
            </a:r>
            <a:endParaRPr>
              <a:solidFill>
                <a:schemeClr val="lt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rgbClr val="FFFFFF"/>
                </a:solidFill>
                <a:latin typeface="Helvetica Neue"/>
                <a:ea typeface="Helvetica Neue"/>
                <a:cs typeface="Helvetica Neue"/>
                <a:sym typeface="Helvetica Neue"/>
              </a:rPr>
              <a:t>Tiffany - </a:t>
            </a:r>
            <a:r>
              <a:rPr lang="en" sz="1200" u="sng">
                <a:solidFill>
                  <a:schemeClr val="hlink"/>
                </a:solidFill>
                <a:latin typeface="Helvetica Neue"/>
                <a:ea typeface="Helvetica Neue"/>
                <a:cs typeface="Helvetica Neue"/>
                <a:sym typeface="Helvetica Neue"/>
                <a:hlinkClick r:id="rId9"/>
              </a:rPr>
              <a:t>tiffanyjaya@berkeley.edu</a:t>
            </a:r>
            <a:endParaRPr sz="12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159" name="Google Shape;159;p24"/>
          <p:cNvSpPr txBox="1"/>
          <p:nvPr>
            <p:ph idx="1" type="body"/>
          </p:nvPr>
        </p:nvSpPr>
        <p:spPr>
          <a:xfrm>
            <a:off x="311700" y="1356872"/>
            <a:ext cx="8520600" cy="503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a:solidFill>
                  <a:schemeClr val="dk1"/>
                </a:solidFill>
              </a:rPr>
              <a:t>Winston, Joel. “Ancestry.com Takes DNA Ownership Rights from Customers and Their Relatives.” Think Progress, Think Progress, 17 May 2017, thinkprogress.org/ancestry-com-takes-dna-ownership-rights-from-customers-and-their-relatives-dbafeed02b9e/.</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Brown, Kristen V. “What DNA Testing Companies' Terrifying Privacy Policies Actually Mean.” Gizmodo, Gizmodo.com, 18 Oct. 2017, gizmodo.com/what-dna-testing-companies-terrifying-privacy-policies-1819158337.</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Brown, Kristen V. “Why We Should All Be Worried About Congress Eroding Protections Against Genetic Discrimination.” Gizmodo, Gizmodo.com, 16 Mar. 2017, gizmodo.com/why-we-should-all-be-worried-about-congress-eroding-pro-1793271532.</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latin typeface="Helvetica Neue"/>
                <a:ea typeface="Helvetica Neue"/>
                <a:cs typeface="Helvetica Neue"/>
                <a:sym typeface="Helvetica Neue"/>
              </a:rPr>
              <a:t>Yong, Ed. “Clinical Genetics Has a Big Problem That's Affecting People's Lives.” The Atlantic, Atlantic Media Company, 16 Dec. 2015, </a:t>
            </a:r>
            <a:r>
              <a:rPr lang="en" sz="1200" u="sng">
                <a:solidFill>
                  <a:schemeClr val="hlink"/>
                </a:solidFill>
                <a:latin typeface="Helvetica Neue"/>
                <a:ea typeface="Helvetica Neue"/>
                <a:cs typeface="Helvetica Neue"/>
                <a:sym typeface="Helvetica Neue"/>
                <a:hlinkClick r:id="rId3"/>
              </a:rPr>
              <a:t>www.theatlantic.com/science/archive/2015/12/why-human-genetics-research-is-full-of-costly-mistakes/420693/</a:t>
            </a:r>
            <a:r>
              <a:rPr lang="en" sz="1200">
                <a:solidFill>
                  <a:schemeClr val="dk1"/>
                </a:solidFill>
                <a:latin typeface="Helvetica Neue"/>
                <a:ea typeface="Helvetica Neue"/>
                <a:cs typeface="Helvetica Neue"/>
                <a:sym typeface="Helvetica Neue"/>
              </a:rPr>
              <a:t>.</a:t>
            </a:r>
            <a:endParaRPr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AutoNum type="arabicPeriod"/>
            </a:pPr>
            <a:r>
              <a:rPr lang="en" sz="1200">
                <a:solidFill>
                  <a:schemeClr val="dk1"/>
                </a:solidFill>
              </a:rPr>
              <a:t>Arnold, Carrie. “The Uncertain Future of Genetic Testing.” The Atlantic, Atlantic Media Company, 19 July 2017, </a:t>
            </a:r>
            <a:r>
              <a:rPr lang="en" sz="1200" u="sng">
                <a:solidFill>
                  <a:schemeClr val="hlink"/>
                </a:solidFill>
                <a:hlinkClick r:id="rId4"/>
              </a:rPr>
              <a:t>www.theatlantic.com/science/archive/2017/07/the-uncertain-future-of-genetic-testing/534045/</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Zhang, Sarah. “A Decade Later, a Patient Finds Out Her Genetic Test Was Wrong.” The Atlantic, Atlantic Media Company, 11 May 2017, </a:t>
            </a:r>
            <a:r>
              <a:rPr lang="en" sz="1200" u="sng">
                <a:solidFill>
                  <a:schemeClr val="hlink"/>
                </a:solidFill>
                <a:hlinkClick r:id="rId5"/>
              </a:rPr>
              <a:t>www.theatlantic.com/health/archive/2017/05/when-your-genetic-test-is-wrong/525126/</a:t>
            </a:r>
            <a:r>
              <a:rPr lang="en" sz="1200">
                <a:solidFill>
                  <a:schemeClr val="dk1"/>
                </a:solidFill>
              </a:rPr>
              <a:t>.</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Lennon, Greg. “Own Your DNA.” MIT Technology Review, MIT Technology Review, 23 Feb. 2016, www.technologyreview.com/s/600845/own-your-dna/.</a:t>
            </a:r>
            <a:endParaRPr sz="12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marR="0" rtl="0" algn="l">
              <a:lnSpc>
                <a:spcPct val="115000"/>
              </a:lnSpc>
              <a:spcBef>
                <a:spcPts val="0"/>
              </a:spcBef>
              <a:spcAft>
                <a:spcPts val="0"/>
              </a:spcAft>
              <a:buNone/>
            </a:pPr>
            <a:br>
              <a:rPr lang="en" sz="2400">
                <a:solidFill>
                  <a:schemeClr val="dk1"/>
                </a:solidFill>
              </a:rPr>
            </a:br>
            <a:endParaRPr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165" name="Google Shape;165;p25"/>
          <p:cNvPicPr preferRelativeResize="0"/>
          <p:nvPr/>
        </p:nvPicPr>
        <p:blipFill>
          <a:blip r:embed="rId4">
            <a:alphaModFix amt="80000"/>
          </a:blip>
          <a:stretch>
            <a:fillRect/>
          </a:stretch>
        </p:blipFill>
        <p:spPr>
          <a:xfrm flipH="1" rot="10800000">
            <a:off x="967500" y="3884950"/>
            <a:ext cx="2886773" cy="1459875"/>
          </a:xfrm>
          <a:prstGeom prst="rect">
            <a:avLst/>
          </a:prstGeom>
          <a:noFill/>
          <a:ln>
            <a:noFill/>
          </a:ln>
        </p:spPr>
      </p:pic>
      <p:pic>
        <p:nvPicPr>
          <p:cNvPr id="166" name="Google Shape;166;p25"/>
          <p:cNvPicPr preferRelativeResize="0"/>
          <p:nvPr/>
        </p:nvPicPr>
        <p:blipFill>
          <a:blip r:embed="rId4">
            <a:alphaModFix amt="78000"/>
          </a:blip>
          <a:stretch>
            <a:fillRect/>
          </a:stretch>
        </p:blipFill>
        <p:spPr>
          <a:xfrm flipH="1" rot="10800000">
            <a:off x="5289725" y="5226826"/>
            <a:ext cx="2910374" cy="1144474"/>
          </a:xfrm>
          <a:prstGeom prst="rect">
            <a:avLst/>
          </a:prstGeom>
          <a:noFill/>
          <a:ln>
            <a:noFill/>
          </a:ln>
        </p:spPr>
      </p:pic>
      <p:pic>
        <p:nvPicPr>
          <p:cNvPr id="167" name="Google Shape;167;p25"/>
          <p:cNvPicPr preferRelativeResize="0"/>
          <p:nvPr/>
        </p:nvPicPr>
        <p:blipFill>
          <a:blip r:embed="rId4">
            <a:alphaModFix amt="80000"/>
          </a:blip>
          <a:stretch>
            <a:fillRect/>
          </a:stretch>
        </p:blipFill>
        <p:spPr>
          <a:xfrm flipH="1" rot="10800000">
            <a:off x="5289725" y="2619649"/>
            <a:ext cx="2910374" cy="1618701"/>
          </a:xfrm>
          <a:prstGeom prst="rect">
            <a:avLst/>
          </a:prstGeom>
          <a:noFill/>
          <a:ln>
            <a:noFill/>
          </a:ln>
        </p:spPr>
      </p:pic>
      <p:pic>
        <p:nvPicPr>
          <p:cNvPr id="168" name="Google Shape;168;p25"/>
          <p:cNvPicPr preferRelativeResize="0"/>
          <p:nvPr/>
        </p:nvPicPr>
        <p:blipFill>
          <a:blip r:embed="rId4">
            <a:alphaModFix amt="79000"/>
          </a:blip>
          <a:stretch>
            <a:fillRect/>
          </a:stretch>
        </p:blipFill>
        <p:spPr>
          <a:xfrm flipH="1" rot="10800000">
            <a:off x="971000" y="1651825"/>
            <a:ext cx="2839973" cy="1132675"/>
          </a:xfrm>
          <a:prstGeom prst="rect">
            <a:avLst/>
          </a:prstGeom>
          <a:noFill/>
          <a:ln>
            <a:noFill/>
          </a:ln>
        </p:spPr>
      </p:pic>
      <p:pic>
        <p:nvPicPr>
          <p:cNvPr id="169" name="Google Shape;169;p25"/>
          <p:cNvPicPr preferRelativeResize="0"/>
          <p:nvPr/>
        </p:nvPicPr>
        <p:blipFill>
          <a:blip r:embed="rId4">
            <a:alphaModFix amt="82000"/>
          </a:blip>
          <a:stretch>
            <a:fillRect/>
          </a:stretch>
        </p:blipFill>
        <p:spPr>
          <a:xfrm flipH="1" rot="10800000">
            <a:off x="5289725" y="361074"/>
            <a:ext cx="2910374" cy="1618701"/>
          </a:xfrm>
          <a:prstGeom prst="rect">
            <a:avLst/>
          </a:prstGeom>
          <a:noFill/>
          <a:ln>
            <a:noFill/>
          </a:ln>
        </p:spPr>
      </p:pic>
      <p:cxnSp>
        <p:nvCxnSpPr>
          <p:cNvPr id="170" name="Google Shape;170;p25"/>
          <p:cNvCxnSpPr>
            <a:stCxn id="171" idx="0"/>
          </p:cNvCxnSpPr>
          <p:nvPr/>
        </p:nvCxnSpPr>
        <p:spPr>
          <a:xfrm>
            <a:off x="4575150" y="0"/>
            <a:ext cx="3300" cy="6247500"/>
          </a:xfrm>
          <a:prstGeom prst="straightConnector1">
            <a:avLst/>
          </a:prstGeom>
          <a:noFill/>
          <a:ln cap="flat" cmpd="sng" w="38100">
            <a:solidFill>
              <a:srgbClr val="FFFFFF"/>
            </a:solidFill>
            <a:prstDash val="solid"/>
            <a:round/>
            <a:headEnd len="med" w="med" type="none"/>
            <a:tailEnd len="med" w="med" type="none"/>
          </a:ln>
        </p:spPr>
      </p:cxnSp>
      <p:sp>
        <p:nvSpPr>
          <p:cNvPr id="172" name="Google Shape;172;p25"/>
          <p:cNvSpPr/>
          <p:nvPr/>
        </p:nvSpPr>
        <p:spPr>
          <a:xfrm>
            <a:off x="4165200" y="1880300"/>
            <a:ext cx="819900" cy="807300"/>
          </a:xfrm>
          <a:prstGeom prst="ellipse">
            <a:avLst/>
          </a:prstGeom>
          <a:solidFill>
            <a:srgbClr val="00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2</a:t>
            </a:r>
            <a:endParaRPr sz="3000">
              <a:solidFill>
                <a:srgbClr val="FFFFFF"/>
              </a:solidFill>
              <a:latin typeface="Helvetica Neue"/>
              <a:ea typeface="Helvetica Neue"/>
              <a:cs typeface="Helvetica Neue"/>
              <a:sym typeface="Helvetica Neue"/>
            </a:endParaRPr>
          </a:p>
        </p:txBody>
      </p:sp>
      <p:sp>
        <p:nvSpPr>
          <p:cNvPr id="173" name="Google Shape;173;p25"/>
          <p:cNvSpPr/>
          <p:nvPr/>
        </p:nvSpPr>
        <p:spPr>
          <a:xfrm>
            <a:off x="4162050" y="766775"/>
            <a:ext cx="819900" cy="807300"/>
          </a:xfrm>
          <a:prstGeom prst="ellipse">
            <a:avLst/>
          </a:prstGeom>
          <a:solidFill>
            <a:srgbClr val="00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1</a:t>
            </a:r>
            <a:endParaRPr sz="3000">
              <a:solidFill>
                <a:srgbClr val="FFFFFF"/>
              </a:solidFill>
              <a:latin typeface="Helvetica Neue"/>
              <a:ea typeface="Helvetica Neue"/>
              <a:cs typeface="Helvetica Neue"/>
              <a:sym typeface="Helvetica Neue"/>
            </a:endParaRPr>
          </a:p>
        </p:txBody>
      </p:sp>
      <p:sp>
        <p:nvSpPr>
          <p:cNvPr id="174" name="Google Shape;174;p25"/>
          <p:cNvSpPr/>
          <p:nvPr/>
        </p:nvSpPr>
        <p:spPr>
          <a:xfrm>
            <a:off x="4162050" y="3025350"/>
            <a:ext cx="819900" cy="807300"/>
          </a:xfrm>
          <a:prstGeom prst="ellipse">
            <a:avLst/>
          </a:prstGeom>
          <a:solidFill>
            <a:srgbClr val="00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3</a:t>
            </a:r>
            <a:endParaRPr sz="3000">
              <a:solidFill>
                <a:srgbClr val="FFFFFF"/>
              </a:solidFill>
              <a:latin typeface="Helvetica Neue"/>
              <a:ea typeface="Helvetica Neue"/>
              <a:cs typeface="Helvetica Neue"/>
              <a:sym typeface="Helvetica Neue"/>
            </a:endParaRPr>
          </a:p>
        </p:txBody>
      </p:sp>
      <p:sp>
        <p:nvSpPr>
          <p:cNvPr id="175" name="Google Shape;175;p25"/>
          <p:cNvSpPr/>
          <p:nvPr/>
        </p:nvSpPr>
        <p:spPr>
          <a:xfrm>
            <a:off x="4165200" y="4232750"/>
            <a:ext cx="819900" cy="807300"/>
          </a:xfrm>
          <a:prstGeom prst="ellipse">
            <a:avLst/>
          </a:prstGeom>
          <a:solidFill>
            <a:srgbClr val="00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4</a:t>
            </a:r>
            <a:endParaRPr sz="3000">
              <a:solidFill>
                <a:srgbClr val="FFFFFF"/>
              </a:solidFill>
              <a:latin typeface="Helvetica Neue"/>
              <a:ea typeface="Helvetica Neue"/>
              <a:cs typeface="Helvetica Neue"/>
              <a:sym typeface="Helvetica Neue"/>
            </a:endParaRPr>
          </a:p>
        </p:txBody>
      </p:sp>
      <p:sp>
        <p:nvSpPr>
          <p:cNvPr id="176" name="Google Shape;176;p25"/>
          <p:cNvSpPr/>
          <p:nvPr/>
        </p:nvSpPr>
        <p:spPr>
          <a:xfrm>
            <a:off x="4162050" y="5440150"/>
            <a:ext cx="819900" cy="807300"/>
          </a:xfrm>
          <a:prstGeom prst="ellipse">
            <a:avLst/>
          </a:prstGeom>
          <a:solidFill>
            <a:srgbClr val="000000"/>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Helvetica Neue"/>
                <a:ea typeface="Helvetica Neue"/>
                <a:cs typeface="Helvetica Neue"/>
                <a:sym typeface="Helvetica Neue"/>
              </a:rPr>
              <a:t>5</a:t>
            </a:r>
            <a:endParaRPr sz="3000">
              <a:solidFill>
                <a:srgbClr val="FFFFFF"/>
              </a:solidFill>
              <a:latin typeface="Helvetica Neue"/>
              <a:ea typeface="Helvetica Neue"/>
              <a:cs typeface="Helvetica Neue"/>
              <a:sym typeface="Helvetica Neue"/>
            </a:endParaRPr>
          </a:p>
        </p:txBody>
      </p:sp>
      <p:sp>
        <p:nvSpPr>
          <p:cNvPr id="177" name="Google Shape;177;p25"/>
          <p:cNvSpPr txBox="1"/>
          <p:nvPr/>
        </p:nvSpPr>
        <p:spPr>
          <a:xfrm>
            <a:off x="5387625" y="659675"/>
            <a:ext cx="2661300" cy="10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Helvetica Neue"/>
                <a:ea typeface="Helvetica Neue"/>
                <a:cs typeface="Helvetica Neue"/>
                <a:sym typeface="Helvetica Neue"/>
              </a:rPr>
              <a:t>BRCA-1 gene</a:t>
            </a:r>
            <a:r>
              <a:rPr lang="en" sz="1800">
                <a:solidFill>
                  <a:srgbClr val="FFFFFF"/>
                </a:solidFill>
                <a:latin typeface="Helvetica Neue"/>
                <a:ea typeface="Helvetica Neue"/>
                <a:cs typeface="Helvetica Neue"/>
                <a:sym typeface="Helvetica Neue"/>
              </a:rPr>
              <a:t> predisposition to breast cancer</a:t>
            </a:r>
            <a:endParaRPr sz="1800">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t/>
            </a:r>
            <a:endParaRPr sz="1800">
              <a:solidFill>
                <a:srgbClr val="FFFFFF"/>
              </a:solidFill>
              <a:latin typeface="Helvetica Neue"/>
              <a:ea typeface="Helvetica Neue"/>
              <a:cs typeface="Helvetica Neue"/>
              <a:sym typeface="Helvetica Neue"/>
            </a:endParaRPr>
          </a:p>
        </p:txBody>
      </p:sp>
      <p:sp>
        <p:nvSpPr>
          <p:cNvPr id="178" name="Google Shape;178;p25"/>
          <p:cNvSpPr txBox="1"/>
          <p:nvPr/>
        </p:nvSpPr>
        <p:spPr>
          <a:xfrm>
            <a:off x="1199275" y="1880300"/>
            <a:ext cx="26613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lvetica Neue"/>
                <a:ea typeface="Helvetica Neue"/>
                <a:cs typeface="Helvetica Neue"/>
                <a:sym typeface="Helvetica Neue"/>
              </a:rPr>
              <a:t>Identify subtypes of cancer</a:t>
            </a:r>
            <a:br>
              <a:rPr b="1" lang="en" sz="1800">
                <a:solidFill>
                  <a:srgbClr val="FFFFFF"/>
                </a:solidFill>
                <a:latin typeface="Helvetica Neue"/>
                <a:ea typeface="Helvetica Neue"/>
                <a:cs typeface="Helvetica Neue"/>
                <a:sym typeface="Helvetica Neue"/>
              </a:rPr>
            </a:br>
            <a:endParaRPr sz="1800">
              <a:solidFill>
                <a:srgbClr val="FFFFFF"/>
              </a:solidFill>
              <a:latin typeface="Helvetica Neue"/>
              <a:ea typeface="Helvetica Neue"/>
              <a:cs typeface="Helvetica Neue"/>
              <a:sym typeface="Helvetica Neue"/>
            </a:endParaRPr>
          </a:p>
        </p:txBody>
      </p:sp>
      <p:sp>
        <p:nvSpPr>
          <p:cNvPr id="179" name="Google Shape;179;p25"/>
          <p:cNvSpPr txBox="1"/>
          <p:nvPr/>
        </p:nvSpPr>
        <p:spPr>
          <a:xfrm>
            <a:off x="5387625" y="2918250"/>
            <a:ext cx="2661300" cy="10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Helvetica Neue"/>
                <a:ea typeface="Helvetica Neue"/>
                <a:cs typeface="Helvetica Neue"/>
                <a:sym typeface="Helvetica Neue"/>
              </a:rPr>
              <a:t>At-birth screening for inherited but treatable genetic disorders</a:t>
            </a:r>
            <a:br>
              <a:rPr b="1" lang="en" sz="1800">
                <a:solidFill>
                  <a:srgbClr val="FFFFFF"/>
                </a:solidFill>
                <a:latin typeface="Helvetica Neue"/>
                <a:ea typeface="Helvetica Neue"/>
                <a:cs typeface="Helvetica Neue"/>
                <a:sym typeface="Helvetica Neue"/>
              </a:rPr>
            </a:br>
            <a:endParaRPr sz="1800">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t/>
            </a:r>
            <a:endParaRPr sz="1800">
              <a:solidFill>
                <a:srgbClr val="FFFFFF"/>
              </a:solidFill>
              <a:latin typeface="Helvetica Neue"/>
              <a:ea typeface="Helvetica Neue"/>
              <a:cs typeface="Helvetica Neue"/>
              <a:sym typeface="Helvetica Neue"/>
            </a:endParaRPr>
          </a:p>
        </p:txBody>
      </p:sp>
      <p:sp>
        <p:nvSpPr>
          <p:cNvPr id="180" name="Google Shape;180;p25"/>
          <p:cNvSpPr txBox="1"/>
          <p:nvPr/>
        </p:nvSpPr>
        <p:spPr>
          <a:xfrm>
            <a:off x="1199275" y="4125650"/>
            <a:ext cx="2661300" cy="102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lvetica Neue"/>
                <a:ea typeface="Helvetica Neue"/>
                <a:cs typeface="Helvetica Neue"/>
                <a:sym typeface="Helvetica Neue"/>
              </a:rPr>
              <a:t>Pharmacogenetics</a:t>
            </a:r>
            <a:br>
              <a:rPr b="1" lang="en" sz="1800">
                <a:solidFill>
                  <a:srgbClr val="FFFFFF"/>
                </a:solidFill>
                <a:latin typeface="Helvetica Neue"/>
                <a:ea typeface="Helvetica Neue"/>
                <a:cs typeface="Helvetica Neue"/>
                <a:sym typeface="Helvetica Neue"/>
              </a:rPr>
            </a:br>
            <a:r>
              <a:rPr lang="en" sz="1800">
                <a:solidFill>
                  <a:srgbClr val="FFFFFF"/>
                </a:solidFill>
                <a:latin typeface="Helvetica Neue"/>
                <a:ea typeface="Helvetica Neue"/>
                <a:cs typeface="Helvetica Neue"/>
                <a:sym typeface="Helvetica Neue"/>
              </a:rPr>
              <a:t>use genome to see if drug will be effective</a:t>
            </a:r>
            <a:br>
              <a:rPr b="1" lang="en" sz="1800">
                <a:solidFill>
                  <a:srgbClr val="FFFFFF"/>
                </a:solidFill>
                <a:latin typeface="Helvetica Neue"/>
                <a:ea typeface="Helvetica Neue"/>
                <a:cs typeface="Helvetica Neue"/>
                <a:sym typeface="Helvetica Neue"/>
              </a:rPr>
            </a:br>
            <a:endParaRPr sz="1800">
              <a:solidFill>
                <a:srgbClr val="FFFFFF"/>
              </a:solidFill>
              <a:latin typeface="Helvetica Neue"/>
              <a:ea typeface="Helvetica Neue"/>
              <a:cs typeface="Helvetica Neue"/>
              <a:sym typeface="Helvetica Neue"/>
            </a:endParaRPr>
          </a:p>
        </p:txBody>
      </p:sp>
      <p:sp>
        <p:nvSpPr>
          <p:cNvPr id="181" name="Google Shape;181;p25"/>
          <p:cNvSpPr txBox="1"/>
          <p:nvPr/>
        </p:nvSpPr>
        <p:spPr>
          <a:xfrm>
            <a:off x="5387625" y="5440150"/>
            <a:ext cx="2661300" cy="10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Helvetica Neue"/>
                <a:ea typeface="Helvetica Neue"/>
                <a:cs typeface="Helvetica Neue"/>
                <a:sym typeface="Helvetica Neue"/>
              </a:rPr>
              <a:t>CRISPR technology to target DNA sequences</a:t>
            </a:r>
            <a:br>
              <a:rPr b="1" lang="en" sz="1800">
                <a:solidFill>
                  <a:srgbClr val="FFFFFF"/>
                </a:solidFill>
                <a:latin typeface="Helvetica Neue"/>
                <a:ea typeface="Helvetica Neue"/>
                <a:cs typeface="Helvetica Neue"/>
                <a:sym typeface="Helvetica Neue"/>
              </a:rPr>
            </a:br>
            <a:endParaRPr sz="1800">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t/>
            </a:r>
            <a:endParaRPr sz="1800">
              <a:solidFill>
                <a:srgbClr val="FFFFFF"/>
              </a:solidFill>
              <a:latin typeface="Helvetica Neue"/>
              <a:ea typeface="Helvetica Neue"/>
              <a:cs typeface="Helvetica Neue"/>
              <a:sym typeface="Helvetica Neue"/>
            </a:endParaRPr>
          </a:p>
        </p:txBody>
      </p:sp>
      <p:sp>
        <p:nvSpPr>
          <p:cNvPr id="182" name="Google Shape;182;p25"/>
          <p:cNvSpPr txBox="1"/>
          <p:nvPr/>
        </p:nvSpPr>
        <p:spPr>
          <a:xfrm>
            <a:off x="405750" y="273250"/>
            <a:ext cx="3756300" cy="108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Helvetica Neue"/>
                <a:ea typeface="Helvetica Neue"/>
                <a:cs typeface="Helvetica Neue"/>
                <a:sym typeface="Helvetica Neue"/>
              </a:rPr>
              <a:t>Existing uses of genomic data</a:t>
            </a:r>
            <a:endParaRPr b="1" sz="3000">
              <a:solidFill>
                <a:srgbClr val="FFFFFF"/>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6"/>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188" name="Google Shape;188;p26"/>
          <p:cNvPicPr preferRelativeResize="0"/>
          <p:nvPr/>
        </p:nvPicPr>
        <p:blipFill>
          <a:blip r:embed="rId4">
            <a:alphaModFix amt="76000"/>
          </a:blip>
          <a:stretch>
            <a:fillRect/>
          </a:stretch>
        </p:blipFill>
        <p:spPr>
          <a:xfrm>
            <a:off x="2948525" y="261225"/>
            <a:ext cx="5691499" cy="6310650"/>
          </a:xfrm>
          <a:prstGeom prst="rect">
            <a:avLst/>
          </a:prstGeom>
          <a:noFill/>
          <a:ln>
            <a:noFill/>
          </a:ln>
        </p:spPr>
      </p:pic>
      <p:sp>
        <p:nvSpPr>
          <p:cNvPr id="189" name="Google Shape;189;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a:t>
            </a:r>
            <a:endParaRPr/>
          </a:p>
        </p:txBody>
      </p:sp>
      <p:sp>
        <p:nvSpPr>
          <p:cNvPr id="190" name="Google Shape;190;p26"/>
          <p:cNvSpPr txBox="1"/>
          <p:nvPr>
            <p:ph idx="1" type="body"/>
          </p:nvPr>
        </p:nvSpPr>
        <p:spPr>
          <a:xfrm>
            <a:off x="3185650" y="1835650"/>
            <a:ext cx="5097000" cy="4332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“Accelerated evolution” </a:t>
            </a:r>
            <a:br>
              <a:rPr lang="en">
                <a:solidFill>
                  <a:srgbClr val="D9D9D9"/>
                </a:solidFill>
                <a:latin typeface="Helvetica Neue"/>
                <a:ea typeface="Helvetica Neue"/>
                <a:cs typeface="Helvetica Neue"/>
                <a:sym typeface="Helvetica Neue"/>
              </a:rPr>
            </a:br>
            <a:r>
              <a:rPr lang="en">
                <a:solidFill>
                  <a:srgbClr val="D9D9D9"/>
                </a:solidFill>
                <a:latin typeface="Helvetica Neue"/>
                <a:ea typeface="Helvetica Neue"/>
                <a:cs typeface="Helvetica Neue"/>
                <a:sym typeface="Helvetica Neue"/>
              </a:rPr>
              <a:t>i.e. Google’s Calico search to lengthen human </a:t>
            </a:r>
            <a:r>
              <a:rPr lang="en">
                <a:solidFill>
                  <a:srgbClr val="D9D9D9"/>
                </a:solidFill>
                <a:latin typeface="Helvetica Neue"/>
                <a:ea typeface="Helvetica Neue"/>
                <a:cs typeface="Helvetica Neue"/>
                <a:sym typeface="Helvetica Neue"/>
              </a:rPr>
              <a:t>life span</a:t>
            </a:r>
            <a:br>
              <a:rPr lang="en">
                <a:solidFill>
                  <a:srgbClr val="D9D9D9"/>
                </a:solidFill>
                <a:latin typeface="Helvetica Neue"/>
                <a:ea typeface="Helvetica Neue"/>
                <a:cs typeface="Helvetica Neue"/>
                <a:sym typeface="Helvetica Neue"/>
              </a:rPr>
            </a:br>
            <a:r>
              <a:rPr lang="en">
                <a:solidFill>
                  <a:srgbClr val="D9D9D9"/>
                </a:solidFill>
                <a:latin typeface="Helvetica Neue"/>
                <a:ea typeface="Helvetica Neue"/>
                <a:cs typeface="Helvetica Neue"/>
                <a:sym typeface="Helvetica Neue"/>
              </a:rPr>
              <a:t> </a:t>
            </a: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Reduction in genetic disease phenotypes</a:t>
            </a:r>
            <a:br>
              <a:rPr lang="en">
                <a:solidFill>
                  <a:srgbClr val="D9D9D9"/>
                </a:solidFill>
                <a:latin typeface="Helvetica Neue"/>
                <a:ea typeface="Helvetica Neue"/>
                <a:cs typeface="Helvetica Neue"/>
                <a:sym typeface="Helvetica Neue"/>
              </a:rPr>
            </a:br>
            <a:r>
              <a:rPr lang="en">
                <a:solidFill>
                  <a:srgbClr val="D9D9D9"/>
                </a:solidFill>
                <a:latin typeface="Helvetica Neue"/>
                <a:ea typeface="Helvetica Neue"/>
                <a:cs typeface="Helvetica Neue"/>
                <a:sym typeface="Helvetica Neue"/>
              </a:rPr>
              <a:t>i.e. Parkinson’s disease</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Personalized approaches to medicine</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Repository of large genetic data in USA</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Booming market </a:t>
            </a:r>
            <a:br>
              <a:rPr lang="en">
                <a:solidFill>
                  <a:srgbClr val="D9D9D9"/>
                </a:solidFill>
                <a:latin typeface="Helvetica Neue"/>
                <a:ea typeface="Helvetica Neue"/>
                <a:cs typeface="Helvetica Neue"/>
                <a:sym typeface="Helvetica Neue"/>
              </a:rPr>
            </a:br>
            <a:r>
              <a:rPr lang="en">
                <a:solidFill>
                  <a:srgbClr val="D9D9D9"/>
                </a:solidFill>
                <a:latin typeface="Helvetica Neue"/>
                <a:ea typeface="Helvetica Neue"/>
                <a:cs typeface="Helvetica Neue"/>
                <a:sym typeface="Helvetica Neue"/>
              </a:rPr>
              <a:t>$70 million in 2015 -&gt; $340 million by 2022</a:t>
            </a:r>
            <a:endParaRPr>
              <a:solidFill>
                <a:srgbClr val="D9D9D9"/>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D9D9D9"/>
              </a:solidFill>
            </a:endParaRPr>
          </a:p>
        </p:txBody>
      </p:sp>
      <p:sp>
        <p:nvSpPr>
          <p:cNvPr id="191" name="Google Shape;191;p26"/>
          <p:cNvSpPr txBox="1"/>
          <p:nvPr>
            <p:ph type="title"/>
          </p:nvPr>
        </p:nvSpPr>
        <p:spPr>
          <a:xfrm>
            <a:off x="3432075" y="745475"/>
            <a:ext cx="37332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lvetica Neue"/>
                <a:ea typeface="Helvetica Neue"/>
                <a:cs typeface="Helvetica Neue"/>
                <a:sym typeface="Helvetica Neue"/>
              </a:rPr>
              <a:t>PRO</a:t>
            </a:r>
            <a:br>
              <a:rPr lang="en" sz="22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Arguments</a:t>
            </a:r>
            <a:br>
              <a:rPr lang="en" sz="3600">
                <a:solidFill>
                  <a:srgbClr val="FFFFFF"/>
                </a:solidFill>
                <a:latin typeface="Helvetica Neue"/>
                <a:ea typeface="Helvetica Neue"/>
                <a:cs typeface="Helvetica Neue"/>
                <a:sym typeface="Helvetica Neue"/>
              </a:rPr>
            </a:br>
            <a:endParaRPr sz="3000">
              <a:solidFill>
                <a:srgbClr val="FFFFF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mt="50000"/>
          </a:blip>
          <a:stretch>
            <a:fillRect/>
          </a:stretch>
        </p:blipFill>
        <p:spPr>
          <a:xfrm>
            <a:off x="2866000" y="0"/>
            <a:ext cx="6278002" cy="6858000"/>
          </a:xfrm>
          <a:prstGeom prst="rect">
            <a:avLst/>
          </a:prstGeom>
          <a:noFill/>
          <a:ln>
            <a:noFill/>
          </a:ln>
        </p:spPr>
      </p:pic>
      <p:sp>
        <p:nvSpPr>
          <p:cNvPr id="64" name="Google Shape;64;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Terms</a:t>
            </a:r>
            <a:endParaRPr/>
          </a:p>
        </p:txBody>
      </p:sp>
      <p:sp>
        <p:nvSpPr>
          <p:cNvPr id="65" name="Google Shape;65;p14"/>
          <p:cNvSpPr txBox="1"/>
          <p:nvPr>
            <p:ph idx="1" type="body"/>
          </p:nvPr>
        </p:nvSpPr>
        <p:spPr>
          <a:xfrm>
            <a:off x="3274400" y="1536625"/>
            <a:ext cx="56973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D9D9D9"/>
                </a:solidFill>
                <a:latin typeface="Helvetica Neue"/>
                <a:ea typeface="Helvetica Neue"/>
                <a:cs typeface="Helvetica Neue"/>
                <a:sym typeface="Helvetica Neue"/>
              </a:rPr>
              <a:t>DNA</a:t>
            </a:r>
            <a:r>
              <a:rPr lang="en" sz="2200">
                <a:solidFill>
                  <a:srgbClr val="D9D9D9"/>
                </a:solidFill>
                <a:latin typeface="Helvetica Neue"/>
                <a:ea typeface="Helvetica Neue"/>
                <a:cs typeface="Helvetica Neue"/>
                <a:sym typeface="Helvetica Neue"/>
              </a:rPr>
              <a:t> - “code” that defines humans</a:t>
            </a:r>
            <a:endParaRPr sz="22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rPr b="1" lang="en" sz="2200">
                <a:solidFill>
                  <a:srgbClr val="D9D9D9"/>
                </a:solidFill>
                <a:latin typeface="Helvetica Neue"/>
                <a:ea typeface="Helvetica Neue"/>
                <a:cs typeface="Helvetica Neue"/>
                <a:sym typeface="Helvetica Neue"/>
              </a:rPr>
              <a:t>Genome</a:t>
            </a:r>
            <a:r>
              <a:rPr lang="en" sz="2200">
                <a:solidFill>
                  <a:srgbClr val="D9D9D9"/>
                </a:solidFill>
                <a:latin typeface="Helvetica Neue"/>
                <a:ea typeface="Helvetica Neue"/>
                <a:cs typeface="Helvetica Neue"/>
                <a:sym typeface="Helvetica Neue"/>
              </a:rPr>
              <a:t> - the genetic material of an organism</a:t>
            </a:r>
            <a:endParaRPr sz="22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rPr b="1" lang="en" sz="2200">
                <a:solidFill>
                  <a:srgbClr val="D9D9D9"/>
                </a:solidFill>
                <a:latin typeface="Helvetica Neue"/>
                <a:ea typeface="Helvetica Neue"/>
                <a:cs typeface="Helvetica Neue"/>
                <a:sym typeface="Helvetica Neue"/>
              </a:rPr>
              <a:t>Genomics</a:t>
            </a:r>
            <a:r>
              <a:rPr lang="en" sz="2200">
                <a:solidFill>
                  <a:srgbClr val="D9D9D9"/>
                </a:solidFill>
                <a:latin typeface="Helvetica Neue"/>
                <a:ea typeface="Helvetica Neue"/>
                <a:cs typeface="Helvetica Neue"/>
                <a:sym typeface="Helvetica Neue"/>
              </a:rPr>
              <a:t> - </a:t>
            </a:r>
            <a:r>
              <a:rPr lang="en" sz="2200">
                <a:solidFill>
                  <a:srgbClr val="D9D9D9"/>
                </a:solidFill>
                <a:latin typeface="Helvetica Neue"/>
                <a:ea typeface="Helvetica Neue"/>
                <a:cs typeface="Helvetica Neue"/>
                <a:sym typeface="Helvetica Neue"/>
              </a:rPr>
              <a:t>the branch of molecular biology concerned with the structure, function, evolution, and mapping of genomes.</a:t>
            </a:r>
            <a:endParaRPr sz="22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rPr b="1" lang="en" sz="2200">
                <a:solidFill>
                  <a:srgbClr val="D9D9D9"/>
                </a:solidFill>
                <a:latin typeface="Helvetica Neue"/>
                <a:ea typeface="Helvetica Neue"/>
                <a:cs typeface="Helvetica Neue"/>
                <a:sym typeface="Helvetica Neue"/>
              </a:rPr>
              <a:t>Institutional Review Boards (IRB)</a:t>
            </a:r>
            <a:r>
              <a:rPr lang="en" sz="2200">
                <a:solidFill>
                  <a:srgbClr val="D9D9D9"/>
                </a:solidFill>
                <a:latin typeface="Helvetica Neue"/>
                <a:ea typeface="Helvetica Neue"/>
                <a:cs typeface="Helvetica Neue"/>
                <a:sym typeface="Helvetica Neue"/>
              </a:rPr>
              <a:t> - a committee tasked to evaluating the ethical ramifications of research</a:t>
            </a:r>
            <a:endParaRPr sz="2200">
              <a:solidFill>
                <a:srgbClr val="D9D9D9"/>
              </a:solidFill>
              <a:latin typeface="Helvetica Neue"/>
              <a:ea typeface="Helvetica Neue"/>
              <a:cs typeface="Helvetica Neue"/>
              <a:sym typeface="Helvetica Neue"/>
            </a:endParaRPr>
          </a:p>
          <a:p>
            <a:pPr indent="0" lvl="0" marL="0" rtl="0" algn="l">
              <a:spcBef>
                <a:spcPts val="1600"/>
              </a:spcBef>
              <a:spcAft>
                <a:spcPts val="1600"/>
              </a:spcAft>
              <a:buNone/>
            </a:pPr>
            <a:r>
              <a:t/>
            </a:r>
            <a:endParaRPr sz="2200">
              <a:solidFill>
                <a:srgbClr val="D9D9D9"/>
              </a:solidFill>
              <a:latin typeface="Helvetica Neue"/>
              <a:ea typeface="Helvetica Neue"/>
              <a:cs typeface="Helvetica Neue"/>
              <a:sym typeface="Helvetica Neue"/>
            </a:endParaRPr>
          </a:p>
        </p:txBody>
      </p:sp>
      <p:pic>
        <p:nvPicPr>
          <p:cNvPr id="66" name="Google Shape;66;p14"/>
          <p:cNvPicPr preferRelativeResize="0"/>
          <p:nvPr/>
        </p:nvPicPr>
        <p:blipFill rotWithShape="1">
          <a:blip r:embed="rId4">
            <a:alphaModFix/>
          </a:blip>
          <a:srcRect b="1429" l="53375" r="0" t="0"/>
          <a:stretch/>
        </p:blipFill>
        <p:spPr>
          <a:xfrm>
            <a:off x="0" y="0"/>
            <a:ext cx="2908676" cy="6857999"/>
          </a:xfrm>
          <a:prstGeom prst="rect">
            <a:avLst/>
          </a:prstGeom>
          <a:noFill/>
          <a:ln>
            <a:noFill/>
          </a:ln>
        </p:spPr>
      </p:pic>
      <p:sp>
        <p:nvSpPr>
          <p:cNvPr id="67" name="Google Shape;67;p14"/>
          <p:cNvSpPr txBox="1"/>
          <p:nvPr>
            <p:ph type="title"/>
          </p:nvPr>
        </p:nvSpPr>
        <p:spPr>
          <a:xfrm>
            <a:off x="3211200" y="456200"/>
            <a:ext cx="56973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Helvetica Neue"/>
                <a:ea typeface="Helvetica Neue"/>
                <a:cs typeface="Helvetica Neue"/>
                <a:sym typeface="Helvetica Neue"/>
              </a:rPr>
              <a:t>Terminology</a:t>
            </a:r>
            <a:endParaRPr sz="4800">
              <a:solidFill>
                <a:srgbClr val="FFFFFF"/>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mt="50000"/>
          </a:blip>
          <a:stretch>
            <a:fillRect/>
          </a:stretch>
        </p:blipFill>
        <p:spPr>
          <a:xfrm>
            <a:off x="0" y="0"/>
            <a:ext cx="9144000" cy="6858000"/>
          </a:xfrm>
          <a:prstGeom prst="rect">
            <a:avLst/>
          </a:prstGeom>
          <a:noFill/>
          <a:ln>
            <a:noFill/>
          </a:ln>
        </p:spPr>
      </p:pic>
      <p:sp>
        <p:nvSpPr>
          <p:cNvPr id="73" name="Google Shape;73;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latin typeface="Helvetica Neue"/>
                <a:ea typeface="Helvetica Neue"/>
                <a:cs typeface="Helvetica Neue"/>
                <a:sym typeface="Helvetica Neue"/>
              </a:rPr>
              <a:t>Introduction &amp; Context</a:t>
            </a:r>
            <a:endParaRPr sz="4800">
              <a:solidFill>
                <a:srgbClr val="FFFFFF"/>
              </a:solidFill>
              <a:latin typeface="Helvetica Neue"/>
              <a:ea typeface="Helvetica Neue"/>
              <a:cs typeface="Helvetica Neue"/>
              <a:sym typeface="Helvetica Neue"/>
            </a:endParaRPr>
          </a:p>
        </p:txBody>
      </p:sp>
      <p:sp>
        <p:nvSpPr>
          <p:cNvPr id="74" name="Google Shape;74;p15"/>
          <p:cNvSpPr txBox="1"/>
          <p:nvPr>
            <p:ph idx="1" type="body"/>
          </p:nvPr>
        </p:nvSpPr>
        <p:spPr>
          <a:xfrm>
            <a:off x="160200" y="1714850"/>
            <a:ext cx="42447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The human genome project started in 1990 and finished 13 years later</a:t>
            </a:r>
            <a:endParaRPr>
              <a:solidFill>
                <a:srgbClr val="D9D9D9"/>
              </a:solidFill>
              <a:latin typeface="Helvetica Neue"/>
              <a:ea typeface="Helvetica Neue"/>
              <a:cs typeface="Helvetica Neue"/>
              <a:sym typeface="Helvetica Neue"/>
            </a:endParaRPr>
          </a:p>
          <a:p>
            <a:pPr indent="-342900" lvl="1" marL="914400" rtl="0" algn="l">
              <a:spcBef>
                <a:spcPts val="0"/>
              </a:spcBef>
              <a:spcAft>
                <a:spcPts val="0"/>
              </a:spcAft>
              <a:buClr>
                <a:srgbClr val="D9D9D9"/>
              </a:buClr>
              <a:buSzPts val="1800"/>
              <a:buFont typeface="Helvetica Neue"/>
              <a:buChar char="○"/>
            </a:pPr>
            <a:r>
              <a:rPr lang="en" sz="1800">
                <a:solidFill>
                  <a:srgbClr val="D9D9D9"/>
                </a:solidFill>
                <a:latin typeface="Helvetica Neue"/>
                <a:ea typeface="Helvetica Neue"/>
                <a:cs typeface="Helvetica Neue"/>
                <a:sym typeface="Helvetica Neue"/>
              </a:rPr>
              <a:t>Mapped every base pair of nucleotides in the human genome</a:t>
            </a:r>
            <a:endParaRPr sz="1800">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Genomics becoming priority area of research within medicine</a:t>
            </a:r>
            <a:endParaRPr>
              <a:solidFill>
                <a:srgbClr val="D9D9D9"/>
              </a:solidFill>
              <a:latin typeface="Helvetica Neue"/>
              <a:ea typeface="Helvetica Neue"/>
              <a:cs typeface="Helvetica Neue"/>
              <a:sym typeface="Helvetica Neue"/>
            </a:endParaRPr>
          </a:p>
          <a:p>
            <a:pPr indent="-342900" lvl="1" marL="914400" rtl="0" algn="l">
              <a:spcBef>
                <a:spcPts val="0"/>
              </a:spcBef>
              <a:spcAft>
                <a:spcPts val="0"/>
              </a:spcAft>
              <a:buClr>
                <a:srgbClr val="D9D9D9"/>
              </a:buClr>
              <a:buSzPts val="1800"/>
              <a:buFont typeface="Helvetica Neue"/>
              <a:buChar char="○"/>
            </a:pPr>
            <a:r>
              <a:rPr lang="en" sz="1800">
                <a:solidFill>
                  <a:srgbClr val="D9D9D9"/>
                </a:solidFill>
                <a:latin typeface="Helvetica Neue"/>
                <a:ea typeface="Helvetica Neue"/>
                <a:cs typeface="Helvetica Neue"/>
                <a:sym typeface="Helvetica Neue"/>
              </a:rPr>
              <a:t>Costs falling</a:t>
            </a:r>
            <a:endParaRPr sz="1800">
              <a:solidFill>
                <a:srgbClr val="D9D9D9"/>
              </a:solidFill>
              <a:latin typeface="Helvetica Neue"/>
              <a:ea typeface="Helvetica Neue"/>
              <a:cs typeface="Helvetica Neue"/>
              <a:sym typeface="Helvetica Neue"/>
            </a:endParaRPr>
          </a:p>
          <a:p>
            <a:pPr indent="-342900" lvl="1" marL="914400" rtl="0" algn="l">
              <a:spcBef>
                <a:spcPts val="0"/>
              </a:spcBef>
              <a:spcAft>
                <a:spcPts val="0"/>
              </a:spcAft>
              <a:buClr>
                <a:srgbClr val="D9D9D9"/>
              </a:buClr>
              <a:buSzPts val="1800"/>
              <a:buFont typeface="Helvetica Neue"/>
              <a:buChar char="○"/>
            </a:pPr>
            <a:r>
              <a:rPr lang="en" sz="1800">
                <a:solidFill>
                  <a:srgbClr val="D9D9D9"/>
                </a:solidFill>
                <a:latin typeface="Helvetica Neue"/>
                <a:ea typeface="Helvetica Neue"/>
                <a:cs typeface="Helvetica Neue"/>
                <a:sym typeface="Helvetica Neue"/>
              </a:rPr>
              <a:t>Increasing computational capability</a:t>
            </a:r>
            <a:endParaRPr sz="1800">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Reduced costs + commercialization leads to mass collection of DNA data</a:t>
            </a:r>
            <a:endParaRPr>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D9D9D9"/>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D9D9D9"/>
              </a:solidFill>
              <a:latin typeface="Helvetica Neue"/>
              <a:ea typeface="Helvetica Neue"/>
              <a:cs typeface="Helvetica Neue"/>
              <a:sym typeface="Helvetica Neue"/>
            </a:endParaRPr>
          </a:p>
        </p:txBody>
      </p:sp>
      <p:pic>
        <p:nvPicPr>
          <p:cNvPr id="75" name="Google Shape;75;p15"/>
          <p:cNvPicPr preferRelativeResize="0"/>
          <p:nvPr/>
        </p:nvPicPr>
        <p:blipFill>
          <a:blip r:embed="rId4">
            <a:alphaModFix/>
          </a:blip>
          <a:stretch>
            <a:fillRect/>
          </a:stretch>
        </p:blipFill>
        <p:spPr>
          <a:xfrm>
            <a:off x="4566225" y="2092375"/>
            <a:ext cx="4319550" cy="3239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0" y="0"/>
            <a:ext cx="9143999" cy="6858000"/>
          </a:xfrm>
          <a:prstGeom prst="rect">
            <a:avLst/>
          </a:prstGeom>
          <a:noFill/>
          <a:ln>
            <a:noFill/>
          </a:ln>
        </p:spPr>
      </p:pic>
      <p:sp>
        <p:nvSpPr>
          <p:cNvPr id="81" name="Google Shape;81;p16"/>
          <p:cNvSpPr txBox="1"/>
          <p:nvPr/>
        </p:nvSpPr>
        <p:spPr>
          <a:xfrm>
            <a:off x="303600" y="983925"/>
            <a:ext cx="8536800" cy="1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999999"/>
              </a:solidFill>
              <a:latin typeface="Helvetica Neue"/>
              <a:ea typeface="Helvetica Neue"/>
              <a:cs typeface="Helvetica Neue"/>
              <a:sym typeface="Helvetica Neue"/>
            </a:endParaRPr>
          </a:p>
        </p:txBody>
      </p:sp>
      <p:sp>
        <p:nvSpPr>
          <p:cNvPr id="82" name="Google Shape;82;p16"/>
          <p:cNvSpPr txBox="1"/>
          <p:nvPr/>
        </p:nvSpPr>
        <p:spPr>
          <a:xfrm>
            <a:off x="632550" y="2900550"/>
            <a:ext cx="7878900" cy="10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FFFFFF"/>
                </a:solidFill>
                <a:latin typeface="Helvetica Neue"/>
                <a:ea typeface="Helvetica Neue"/>
                <a:cs typeface="Helvetica Neue"/>
                <a:sym typeface="Helvetica Neue"/>
              </a:rPr>
              <a:t>Million Dollar Question</a:t>
            </a:r>
            <a:endParaRPr b="1" sz="4800">
              <a:solidFill>
                <a:srgbClr val="FFFFFF"/>
              </a:solidFill>
              <a:latin typeface="Helvetica Neue"/>
              <a:ea typeface="Helvetica Neue"/>
              <a:cs typeface="Helvetica Neue"/>
              <a:sym typeface="Helvetica Neue"/>
            </a:endParaRPr>
          </a:p>
        </p:txBody>
      </p:sp>
      <p:sp>
        <p:nvSpPr>
          <p:cNvPr id="83" name="Google Shape;83;p16"/>
          <p:cNvSpPr txBox="1"/>
          <p:nvPr>
            <p:ph idx="4294967295" type="subTitle"/>
          </p:nvPr>
        </p:nvSpPr>
        <p:spPr>
          <a:xfrm>
            <a:off x="311700" y="3826326"/>
            <a:ext cx="85206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FFFFFF"/>
                </a:solidFill>
                <a:latin typeface="Helvetica Neue"/>
                <a:ea typeface="Helvetica Neue"/>
                <a:cs typeface="Helvetica Neue"/>
                <a:sym typeface="Helvetica Neue"/>
              </a:rPr>
              <a:t>What are the ethical ramifications of giving DNA data to private sector entities?</a:t>
            </a:r>
            <a:br>
              <a:rPr lang="en" sz="2400">
                <a:solidFill>
                  <a:srgbClr val="FFFFFF"/>
                </a:solidFill>
                <a:latin typeface="Helvetica Neue"/>
                <a:ea typeface="Helvetica Neue"/>
                <a:cs typeface="Helvetica Neue"/>
                <a:sym typeface="Helvetica Neue"/>
              </a:rPr>
            </a:br>
            <a:endParaRPr>
              <a:solidFill>
                <a:srgbClr val="FFFFFF"/>
              </a:solidFill>
              <a:latin typeface="Helvetica Neue"/>
              <a:ea typeface="Helvetica Neue"/>
              <a:cs typeface="Helvetica Neue"/>
              <a:sym typeface="Helvetica Neue"/>
            </a:endParaRPr>
          </a:p>
        </p:txBody>
      </p:sp>
      <p:pic>
        <p:nvPicPr>
          <p:cNvPr id="84" name="Google Shape;84;p16"/>
          <p:cNvPicPr preferRelativeResize="0"/>
          <p:nvPr/>
        </p:nvPicPr>
        <p:blipFill>
          <a:blip r:embed="rId4">
            <a:alphaModFix/>
          </a:blip>
          <a:stretch>
            <a:fillRect/>
          </a:stretch>
        </p:blipFill>
        <p:spPr>
          <a:xfrm>
            <a:off x="4194963" y="4858325"/>
            <a:ext cx="754075" cy="10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7"/>
          <p:cNvPicPr preferRelativeResize="0"/>
          <p:nvPr/>
        </p:nvPicPr>
        <p:blipFill>
          <a:blip r:embed="rId3">
            <a:alphaModFix/>
          </a:blip>
          <a:stretch>
            <a:fillRect/>
          </a:stretch>
        </p:blipFill>
        <p:spPr>
          <a:xfrm>
            <a:off x="0" y="0"/>
            <a:ext cx="9144000" cy="6858000"/>
          </a:xfrm>
          <a:prstGeom prst="rect">
            <a:avLst/>
          </a:prstGeom>
          <a:noFill/>
          <a:ln>
            <a:noFill/>
          </a:ln>
        </p:spPr>
      </p:pic>
      <p:sp>
        <p:nvSpPr>
          <p:cNvPr id="90" name="Google Shape;90;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Pros:</a:t>
            </a:r>
            <a:endParaRPr/>
          </a:p>
        </p:txBody>
      </p:sp>
      <p:pic>
        <p:nvPicPr>
          <p:cNvPr id="91" name="Google Shape;91;p17"/>
          <p:cNvPicPr preferRelativeResize="0"/>
          <p:nvPr/>
        </p:nvPicPr>
        <p:blipFill>
          <a:blip r:embed="rId4">
            <a:alphaModFix amt="67000"/>
          </a:blip>
          <a:stretch>
            <a:fillRect/>
          </a:stretch>
        </p:blipFill>
        <p:spPr>
          <a:xfrm>
            <a:off x="4215400" y="2005475"/>
            <a:ext cx="4334227" cy="3963974"/>
          </a:xfrm>
          <a:prstGeom prst="rect">
            <a:avLst/>
          </a:prstGeom>
          <a:noFill/>
          <a:ln>
            <a:noFill/>
          </a:ln>
        </p:spPr>
      </p:pic>
      <p:sp>
        <p:nvSpPr>
          <p:cNvPr id="92" name="Google Shape;92;p17"/>
          <p:cNvSpPr txBox="1"/>
          <p:nvPr>
            <p:ph idx="1" type="body"/>
          </p:nvPr>
        </p:nvSpPr>
        <p:spPr>
          <a:xfrm>
            <a:off x="4324350" y="3466875"/>
            <a:ext cx="3733200" cy="2927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Furthering genomic research</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Personalized medicine</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Enhanced longevity and quality of life</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D9D9D9"/>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D9D9D9"/>
              </a:solidFill>
            </a:endParaRPr>
          </a:p>
        </p:txBody>
      </p:sp>
      <p:sp>
        <p:nvSpPr>
          <p:cNvPr id="93" name="Google Shape;93;p17"/>
          <p:cNvSpPr txBox="1"/>
          <p:nvPr>
            <p:ph type="title"/>
          </p:nvPr>
        </p:nvSpPr>
        <p:spPr>
          <a:xfrm>
            <a:off x="4582800" y="2403350"/>
            <a:ext cx="37332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lvetica Neue"/>
                <a:ea typeface="Helvetica Neue"/>
                <a:cs typeface="Helvetica Neue"/>
                <a:sym typeface="Helvetica Neue"/>
              </a:rPr>
              <a:t>PRO </a:t>
            </a:r>
            <a:br>
              <a:rPr lang="en" sz="36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Arguments</a:t>
            </a:r>
            <a:endParaRPr sz="3000">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18"/>
          <p:cNvPicPr preferRelativeResize="0"/>
          <p:nvPr/>
        </p:nvPicPr>
        <p:blipFill rotWithShape="1">
          <a:blip r:embed="rId3">
            <a:alphaModFix/>
          </a:blip>
          <a:srcRect b="0" l="0" r="11691" t="0"/>
          <a:stretch/>
        </p:blipFill>
        <p:spPr>
          <a:xfrm>
            <a:off x="0" y="0"/>
            <a:ext cx="9143995" cy="6858000"/>
          </a:xfrm>
          <a:prstGeom prst="rect">
            <a:avLst/>
          </a:prstGeom>
          <a:noFill/>
          <a:ln>
            <a:noFill/>
          </a:ln>
        </p:spPr>
      </p:pic>
      <p:pic>
        <p:nvPicPr>
          <p:cNvPr id="99" name="Google Shape;99;p18"/>
          <p:cNvPicPr preferRelativeResize="0"/>
          <p:nvPr/>
        </p:nvPicPr>
        <p:blipFill>
          <a:blip r:embed="rId4">
            <a:alphaModFix amt="76000"/>
          </a:blip>
          <a:stretch>
            <a:fillRect/>
          </a:stretch>
        </p:blipFill>
        <p:spPr>
          <a:xfrm>
            <a:off x="2948525" y="435425"/>
            <a:ext cx="5691499" cy="5921802"/>
          </a:xfrm>
          <a:prstGeom prst="rect">
            <a:avLst/>
          </a:prstGeom>
          <a:noFill/>
          <a:ln>
            <a:noFill/>
          </a:ln>
        </p:spPr>
      </p:pic>
      <p:sp>
        <p:nvSpPr>
          <p:cNvPr id="100" name="Google Shape;100;p18"/>
          <p:cNvSpPr txBox="1"/>
          <p:nvPr>
            <p:ph type="title"/>
          </p:nvPr>
        </p:nvSpPr>
        <p:spPr>
          <a:xfrm>
            <a:off x="3432075" y="816250"/>
            <a:ext cx="37332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lvetica Neue"/>
                <a:ea typeface="Helvetica Neue"/>
                <a:cs typeface="Helvetica Neue"/>
                <a:sym typeface="Helvetica Neue"/>
              </a:rPr>
              <a:t>CON </a:t>
            </a:r>
            <a:br>
              <a:rPr lang="en" sz="36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Unscrupulous </a:t>
            </a:r>
            <a:br>
              <a:rPr lang="en" sz="30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Capitalism</a:t>
            </a:r>
            <a:endParaRPr sz="3000">
              <a:solidFill>
                <a:srgbClr val="FFFFFF"/>
              </a:solidFill>
              <a:latin typeface="Helvetica Neue"/>
              <a:ea typeface="Helvetica Neue"/>
              <a:cs typeface="Helvetica Neue"/>
              <a:sym typeface="Helvetica Neue"/>
            </a:endParaRPr>
          </a:p>
        </p:txBody>
      </p:sp>
      <p:sp>
        <p:nvSpPr>
          <p:cNvPr id="101" name="Google Shape;101;p18"/>
          <p:cNvSpPr txBox="1"/>
          <p:nvPr>
            <p:ph idx="1" type="body"/>
          </p:nvPr>
        </p:nvSpPr>
        <p:spPr>
          <a:xfrm>
            <a:off x="3257325" y="2457822"/>
            <a:ext cx="5073900" cy="389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EFEFEF"/>
              </a:buClr>
              <a:buSzPts val="1800"/>
              <a:buFont typeface="Helvetica Neue"/>
              <a:buChar char="●"/>
            </a:pPr>
            <a:r>
              <a:rPr lang="en">
                <a:solidFill>
                  <a:srgbClr val="EFEFEF"/>
                </a:solidFill>
                <a:latin typeface="Helvetica Neue"/>
                <a:ea typeface="Helvetica Neue"/>
                <a:cs typeface="Helvetica Neue"/>
                <a:sym typeface="Helvetica Neue"/>
              </a:rPr>
              <a:t>Buying and selling genetic information of consumers with limited or no prior knowledge</a:t>
            </a:r>
            <a:br>
              <a:rPr lang="en">
                <a:solidFill>
                  <a:srgbClr val="EFEFEF"/>
                </a:solidFill>
                <a:latin typeface="Helvetica Neue"/>
                <a:ea typeface="Helvetica Neue"/>
                <a:cs typeface="Helvetica Neue"/>
                <a:sym typeface="Helvetica Neue"/>
              </a:rPr>
            </a:br>
            <a:endParaRPr>
              <a:solidFill>
                <a:srgbClr val="EFEFEF"/>
              </a:solidFill>
              <a:latin typeface="Helvetica Neue"/>
              <a:ea typeface="Helvetica Neue"/>
              <a:cs typeface="Helvetica Neue"/>
              <a:sym typeface="Helvetica Neue"/>
            </a:endParaRPr>
          </a:p>
          <a:p>
            <a:pPr indent="-342900" lvl="0" marL="457200" rtl="0" algn="l">
              <a:spcBef>
                <a:spcPts val="0"/>
              </a:spcBef>
              <a:spcAft>
                <a:spcPts val="0"/>
              </a:spcAft>
              <a:buClr>
                <a:srgbClr val="EFEFEF"/>
              </a:buClr>
              <a:buSzPts val="1800"/>
              <a:buFont typeface="Helvetica Neue"/>
              <a:buChar char="●"/>
            </a:pPr>
            <a:r>
              <a:rPr lang="en">
                <a:solidFill>
                  <a:srgbClr val="EFEFEF"/>
                </a:solidFill>
                <a:latin typeface="Helvetica Neue"/>
                <a:ea typeface="Helvetica Neue"/>
                <a:cs typeface="Helvetica Neue"/>
                <a:sym typeface="Helvetica Neue"/>
              </a:rPr>
              <a:t>Further </a:t>
            </a:r>
            <a:r>
              <a:rPr lang="en">
                <a:solidFill>
                  <a:srgbClr val="EFEFEF"/>
                </a:solidFill>
                <a:latin typeface="Helvetica Neue"/>
                <a:ea typeface="Helvetica Neue"/>
                <a:cs typeface="Helvetica Neue"/>
                <a:sym typeface="Helvetica Neue"/>
              </a:rPr>
              <a:t>commodification</a:t>
            </a:r>
            <a:r>
              <a:rPr lang="en">
                <a:solidFill>
                  <a:srgbClr val="EFEFEF"/>
                </a:solidFill>
                <a:latin typeface="Helvetica Neue"/>
                <a:ea typeface="Helvetica Neue"/>
                <a:cs typeface="Helvetica Neue"/>
                <a:sym typeface="Helvetica Neue"/>
              </a:rPr>
              <a:t> of health-</a:t>
            </a:r>
            <a:r>
              <a:rPr lang="en">
                <a:solidFill>
                  <a:srgbClr val="EFEFEF"/>
                </a:solidFill>
                <a:latin typeface="Helvetica Neue"/>
                <a:ea typeface="Helvetica Neue"/>
                <a:cs typeface="Helvetica Neue"/>
                <a:sym typeface="Helvetica Neue"/>
              </a:rPr>
              <a:t>related</a:t>
            </a:r>
            <a:r>
              <a:rPr lang="en">
                <a:solidFill>
                  <a:srgbClr val="EFEFEF"/>
                </a:solidFill>
                <a:latin typeface="Helvetica Neue"/>
                <a:ea typeface="Helvetica Neue"/>
                <a:cs typeface="Helvetica Neue"/>
                <a:sym typeface="Helvetica Neue"/>
              </a:rPr>
              <a:t> services</a:t>
            </a:r>
            <a:br>
              <a:rPr lang="en">
                <a:solidFill>
                  <a:srgbClr val="EFEFEF"/>
                </a:solidFill>
                <a:latin typeface="Helvetica Neue"/>
                <a:ea typeface="Helvetica Neue"/>
                <a:cs typeface="Helvetica Neue"/>
                <a:sym typeface="Helvetica Neue"/>
              </a:rPr>
            </a:br>
            <a:endParaRPr>
              <a:solidFill>
                <a:srgbClr val="EFEFEF"/>
              </a:solidFill>
              <a:latin typeface="Helvetica Neue"/>
              <a:ea typeface="Helvetica Neue"/>
              <a:cs typeface="Helvetica Neue"/>
              <a:sym typeface="Helvetica Neue"/>
            </a:endParaRPr>
          </a:p>
          <a:p>
            <a:pPr indent="-342900" lvl="0" marL="457200" rtl="0" algn="l">
              <a:spcBef>
                <a:spcPts val="0"/>
              </a:spcBef>
              <a:spcAft>
                <a:spcPts val="0"/>
              </a:spcAft>
              <a:buClr>
                <a:srgbClr val="EFEFEF"/>
              </a:buClr>
              <a:buSzPts val="1800"/>
              <a:buFont typeface="Helvetica Neue"/>
              <a:buChar char="●"/>
            </a:pPr>
            <a:r>
              <a:rPr lang="en">
                <a:solidFill>
                  <a:srgbClr val="EFEFEF"/>
                </a:solidFill>
                <a:latin typeface="Helvetica Neue"/>
                <a:ea typeface="Helvetica Neue"/>
                <a:cs typeface="Helvetica Neue"/>
                <a:sym typeface="Helvetica Neue"/>
              </a:rPr>
              <a:t>Denial of insurance coverage</a:t>
            </a:r>
            <a:endParaRPr>
              <a:solidFill>
                <a:srgbClr val="EFEFEF"/>
              </a:solidFill>
              <a:latin typeface="Helvetica Neue"/>
              <a:ea typeface="Helvetica Neue"/>
              <a:cs typeface="Helvetica Neue"/>
              <a:sym typeface="Helvetica Neue"/>
            </a:endParaRPr>
          </a:p>
          <a:p>
            <a:pPr indent="0" lvl="0" marL="0" rtl="0" algn="l">
              <a:spcBef>
                <a:spcPts val="1600"/>
              </a:spcBef>
              <a:spcAft>
                <a:spcPts val="1600"/>
              </a:spcAft>
              <a:buNone/>
            </a:pPr>
            <a:r>
              <a:rPr lang="en">
                <a:solidFill>
                  <a:srgbClr val="EFEFEF"/>
                </a:solidFill>
                <a:latin typeface="Helvetica Neue"/>
                <a:ea typeface="Helvetica Neue"/>
                <a:cs typeface="Helvetica Neue"/>
                <a:sym typeface="Helvetica Neue"/>
              </a:rPr>
              <a:t> </a:t>
            </a:r>
            <a:endParaRPr>
              <a:solidFill>
                <a:srgbClr val="EFEFE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pic>
        <p:nvPicPr>
          <p:cNvPr id="106" name="Google Shape;106;p19"/>
          <p:cNvPicPr preferRelativeResize="0"/>
          <p:nvPr/>
        </p:nvPicPr>
        <p:blipFill rotWithShape="1">
          <a:blip r:embed="rId3">
            <a:alphaModFix/>
          </a:blip>
          <a:srcRect b="4306" l="14900" r="0" t="0"/>
          <a:stretch/>
        </p:blipFill>
        <p:spPr>
          <a:xfrm>
            <a:off x="0" y="0"/>
            <a:ext cx="9144000" cy="6858000"/>
          </a:xfrm>
          <a:prstGeom prst="rect">
            <a:avLst/>
          </a:prstGeom>
          <a:noFill/>
          <a:ln>
            <a:noFill/>
          </a:ln>
        </p:spPr>
      </p:pic>
      <p:pic>
        <p:nvPicPr>
          <p:cNvPr id="107" name="Google Shape;107;p19"/>
          <p:cNvPicPr preferRelativeResize="0"/>
          <p:nvPr/>
        </p:nvPicPr>
        <p:blipFill>
          <a:blip r:embed="rId4">
            <a:alphaModFix amt="67000"/>
          </a:blip>
          <a:stretch>
            <a:fillRect/>
          </a:stretch>
        </p:blipFill>
        <p:spPr>
          <a:xfrm>
            <a:off x="4215400" y="2005475"/>
            <a:ext cx="4334227" cy="3963974"/>
          </a:xfrm>
          <a:prstGeom prst="rect">
            <a:avLst/>
          </a:prstGeom>
          <a:noFill/>
          <a:ln>
            <a:noFill/>
          </a:ln>
        </p:spPr>
      </p:pic>
      <p:sp>
        <p:nvSpPr>
          <p:cNvPr id="108" name="Google Shape;108;p19"/>
          <p:cNvSpPr txBox="1"/>
          <p:nvPr>
            <p:ph type="title"/>
          </p:nvPr>
        </p:nvSpPr>
        <p:spPr>
          <a:xfrm>
            <a:off x="4585375" y="2403350"/>
            <a:ext cx="3733200" cy="94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lvetica Neue"/>
                <a:ea typeface="Helvetica Neue"/>
                <a:cs typeface="Helvetica Neue"/>
                <a:sym typeface="Helvetica Neue"/>
              </a:rPr>
              <a:t>CON </a:t>
            </a:r>
            <a:br>
              <a:rPr lang="en" sz="3600">
                <a:solidFill>
                  <a:srgbClr val="FFFFFF"/>
                </a:solidFill>
                <a:latin typeface="Helvetica Neue"/>
                <a:ea typeface="Helvetica Neue"/>
                <a:cs typeface="Helvetica Neue"/>
                <a:sym typeface="Helvetica Neue"/>
              </a:rPr>
            </a:br>
            <a:r>
              <a:rPr lang="en" sz="3000">
                <a:solidFill>
                  <a:srgbClr val="FFFFFF"/>
                </a:solidFill>
                <a:latin typeface="Helvetica Neue"/>
                <a:ea typeface="Helvetica Neue"/>
                <a:cs typeface="Helvetica Neue"/>
                <a:sym typeface="Helvetica Neue"/>
              </a:rPr>
              <a:t>Unsubstantiated Legal Uses</a:t>
            </a:r>
            <a:endParaRPr sz="3000">
              <a:solidFill>
                <a:srgbClr val="FFFFFF"/>
              </a:solidFill>
              <a:latin typeface="Helvetica Neue"/>
              <a:ea typeface="Helvetica Neue"/>
              <a:cs typeface="Helvetica Neue"/>
              <a:sym typeface="Helvetica Neue"/>
            </a:endParaRPr>
          </a:p>
        </p:txBody>
      </p:sp>
      <p:sp>
        <p:nvSpPr>
          <p:cNvPr id="109" name="Google Shape;109;p19"/>
          <p:cNvSpPr txBox="1"/>
          <p:nvPr>
            <p:ph idx="1" type="body"/>
          </p:nvPr>
        </p:nvSpPr>
        <p:spPr>
          <a:xfrm>
            <a:off x="4381500" y="4119925"/>
            <a:ext cx="4002000" cy="270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Behavioral genetics </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a:p>
            <a:pPr indent="-342900" lvl="0" marL="457200" rtl="0" algn="l">
              <a:spcBef>
                <a:spcPts val="0"/>
              </a:spcBef>
              <a:spcAft>
                <a:spcPts val="0"/>
              </a:spcAft>
              <a:buClr>
                <a:srgbClr val="D9D9D9"/>
              </a:buClr>
              <a:buSzPts val="1800"/>
              <a:buFont typeface="Helvetica Neue"/>
              <a:buChar char="●"/>
            </a:pPr>
            <a:r>
              <a:rPr lang="en">
                <a:solidFill>
                  <a:srgbClr val="D9D9D9"/>
                </a:solidFill>
                <a:latin typeface="Helvetica Neue"/>
                <a:ea typeface="Helvetica Neue"/>
                <a:cs typeface="Helvetica Neue"/>
                <a:sym typeface="Helvetica Neue"/>
              </a:rPr>
              <a:t>Genetic inheritance</a:t>
            </a:r>
            <a:endParaRPr>
              <a:solidFill>
                <a:srgbClr val="D9D9D9"/>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mt="50000"/>
          </a:blip>
          <a:stretch>
            <a:fillRect/>
          </a:stretch>
        </p:blipFill>
        <p:spPr>
          <a:xfrm>
            <a:off x="0" y="0"/>
            <a:ext cx="9144000" cy="6858000"/>
          </a:xfrm>
          <a:prstGeom prst="rect">
            <a:avLst/>
          </a:prstGeom>
          <a:noFill/>
          <a:ln>
            <a:noFill/>
          </a:ln>
        </p:spPr>
      </p:pic>
      <p:sp>
        <p:nvSpPr>
          <p:cNvPr id="115" name="Google Shape;115;p20"/>
          <p:cNvSpPr txBox="1"/>
          <p:nvPr>
            <p:ph idx="1" type="body"/>
          </p:nvPr>
        </p:nvSpPr>
        <p:spPr>
          <a:xfrm>
            <a:off x="-455225" y="3495200"/>
            <a:ext cx="44964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FFFFFF"/>
              </a:solidFill>
              <a:latin typeface="Helvetica Neue"/>
              <a:ea typeface="Helvetica Neue"/>
              <a:cs typeface="Helvetica Neue"/>
              <a:sym typeface="Helvetica Neue"/>
            </a:endParaRPr>
          </a:p>
          <a:p>
            <a:pPr indent="0" lvl="0" marL="0" rtl="0" algn="l">
              <a:spcBef>
                <a:spcPts val="1600"/>
              </a:spcBef>
              <a:spcAft>
                <a:spcPts val="1600"/>
              </a:spcAft>
              <a:buNone/>
            </a:pPr>
            <a:r>
              <a:t/>
            </a:r>
            <a:endParaRPr>
              <a:solidFill>
                <a:srgbClr val="FFFFFF"/>
              </a:solidFill>
              <a:latin typeface="Helvetica Neue"/>
              <a:ea typeface="Helvetica Neue"/>
              <a:cs typeface="Helvetica Neue"/>
              <a:sym typeface="Helvetica Neue"/>
            </a:endParaRPr>
          </a:p>
        </p:txBody>
      </p:sp>
      <p:sp>
        <p:nvSpPr>
          <p:cNvPr id="116" name="Google Shape;116;p20"/>
          <p:cNvSpPr txBox="1"/>
          <p:nvPr/>
        </p:nvSpPr>
        <p:spPr>
          <a:xfrm>
            <a:off x="118025" y="2667025"/>
            <a:ext cx="1594200" cy="1555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Clr>
                <a:schemeClr val="dk1"/>
              </a:buClr>
              <a:buSzPts val="1100"/>
              <a:buFont typeface="Arial"/>
              <a:buNone/>
            </a:pPr>
            <a:r>
              <a:rPr lang="en" sz="1800">
                <a:solidFill>
                  <a:srgbClr val="FFFFFF"/>
                </a:solidFill>
                <a:latin typeface="Helvetica Neue"/>
                <a:ea typeface="Helvetica Neue"/>
                <a:cs typeface="Helvetica Neue"/>
                <a:sym typeface="Helvetica Neue"/>
              </a:rPr>
              <a:t>Assuming genetic tests are accurate </a:t>
            </a:r>
            <a:endParaRPr/>
          </a:p>
        </p:txBody>
      </p:sp>
      <p:pic>
        <p:nvPicPr>
          <p:cNvPr id="117" name="Google Shape;117;p20"/>
          <p:cNvPicPr preferRelativeResize="0"/>
          <p:nvPr/>
        </p:nvPicPr>
        <p:blipFill rotWithShape="1">
          <a:blip r:embed="rId4">
            <a:alphaModFix/>
          </a:blip>
          <a:srcRect b="0" l="9008" r="33204" t="0"/>
          <a:stretch/>
        </p:blipFill>
        <p:spPr>
          <a:xfrm>
            <a:off x="4400925" y="1596000"/>
            <a:ext cx="2489525" cy="5262000"/>
          </a:xfrm>
          <a:prstGeom prst="rect">
            <a:avLst/>
          </a:prstGeom>
          <a:noFill/>
          <a:ln>
            <a:noFill/>
          </a:ln>
        </p:spPr>
      </p:pic>
      <p:sp>
        <p:nvSpPr>
          <p:cNvPr id="118" name="Google Shape;118;p20"/>
          <p:cNvSpPr/>
          <p:nvPr/>
        </p:nvSpPr>
        <p:spPr>
          <a:xfrm>
            <a:off x="6248325" y="1907100"/>
            <a:ext cx="2631000" cy="48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200">
                <a:latin typeface="Helvetica Neue"/>
                <a:ea typeface="Helvetica Neue"/>
                <a:cs typeface="Helvetica Neue"/>
                <a:sym typeface="Helvetica Neue"/>
              </a:rPr>
              <a:t>Confirmation Bias</a:t>
            </a:r>
            <a:endParaRPr b="1" sz="2200">
              <a:latin typeface="Helvetica Neue"/>
              <a:ea typeface="Helvetica Neue"/>
              <a:cs typeface="Helvetica Neue"/>
              <a:sym typeface="Helvetica Neue"/>
            </a:endParaRPr>
          </a:p>
        </p:txBody>
      </p:sp>
      <p:sp>
        <p:nvSpPr>
          <p:cNvPr id="119" name="Google Shape;119;p20"/>
          <p:cNvSpPr txBox="1"/>
          <p:nvPr/>
        </p:nvSpPr>
        <p:spPr>
          <a:xfrm>
            <a:off x="7055625" y="2701975"/>
            <a:ext cx="1823700" cy="331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800">
                <a:solidFill>
                  <a:srgbClr val="FFFFFF"/>
                </a:solidFill>
                <a:latin typeface="Helvetica Neue"/>
                <a:ea typeface="Helvetica Neue"/>
                <a:cs typeface="Helvetica Neue"/>
                <a:sym typeface="Helvetica Neue"/>
              </a:rPr>
              <a:t>Blaming a gene variant as the cause of the disease if it was present in a handful of patients</a:t>
            </a:r>
            <a:endParaRPr/>
          </a:p>
        </p:txBody>
      </p:sp>
      <p:sp>
        <p:nvSpPr>
          <p:cNvPr id="120" name="Google Shape;120;p20"/>
          <p:cNvSpPr/>
          <p:nvPr/>
        </p:nvSpPr>
        <p:spPr>
          <a:xfrm>
            <a:off x="2890700" y="920275"/>
            <a:ext cx="1823700" cy="1781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0"/>
          <p:cNvPicPr preferRelativeResize="0"/>
          <p:nvPr/>
        </p:nvPicPr>
        <p:blipFill rotWithShape="1">
          <a:blip r:embed="rId5">
            <a:alphaModFix/>
          </a:blip>
          <a:srcRect b="0" l="11826" r="9901" t="0"/>
          <a:stretch/>
        </p:blipFill>
        <p:spPr>
          <a:xfrm>
            <a:off x="1794850" y="2005050"/>
            <a:ext cx="2320024" cy="2761625"/>
          </a:xfrm>
          <a:prstGeom prst="rect">
            <a:avLst/>
          </a:prstGeom>
          <a:noFill/>
          <a:ln>
            <a:noFill/>
          </a:ln>
        </p:spPr>
      </p:pic>
      <p:sp>
        <p:nvSpPr>
          <p:cNvPr id="122" name="Google Shape;122;p20"/>
          <p:cNvSpPr/>
          <p:nvPr/>
        </p:nvSpPr>
        <p:spPr>
          <a:xfrm>
            <a:off x="654800" y="3985200"/>
            <a:ext cx="2631000" cy="48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Helvetica Neue"/>
                <a:ea typeface="Helvetica Neue"/>
                <a:cs typeface="Helvetica Neue"/>
                <a:sym typeface="Helvetica Neue"/>
              </a:rPr>
              <a:t>Bandwagon</a:t>
            </a:r>
            <a:r>
              <a:rPr b="1" lang="en" sz="2200">
                <a:latin typeface="Helvetica Neue"/>
                <a:ea typeface="Helvetica Neue"/>
                <a:cs typeface="Helvetica Neue"/>
                <a:sym typeface="Helvetica Neue"/>
              </a:rPr>
              <a:t> Bias</a:t>
            </a:r>
            <a:endParaRPr b="1" sz="2200">
              <a:latin typeface="Helvetica Neue"/>
              <a:ea typeface="Helvetica Neue"/>
              <a:cs typeface="Helvetica Neue"/>
              <a:sym typeface="Helvetica Neue"/>
            </a:endParaRPr>
          </a:p>
        </p:txBody>
      </p:sp>
      <p:sp>
        <p:nvSpPr>
          <p:cNvPr id="123" name="Google Shape;123;p20"/>
          <p:cNvSpPr/>
          <p:nvPr/>
        </p:nvSpPr>
        <p:spPr>
          <a:xfrm>
            <a:off x="7149050" y="5156525"/>
            <a:ext cx="306600" cy="28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0"/>
          <p:cNvSpPr/>
          <p:nvPr/>
        </p:nvSpPr>
        <p:spPr>
          <a:xfrm>
            <a:off x="1296575" y="2259900"/>
            <a:ext cx="306600" cy="28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28" name="Shape 128"/>
        <p:cNvGrpSpPr/>
        <p:nvPr/>
      </p:nvGrpSpPr>
      <p:grpSpPr>
        <a:xfrm>
          <a:off x="0" y="0"/>
          <a:ext cx="0" cy="0"/>
          <a:chOff x="0" y="0"/>
          <a:chExt cx="0" cy="0"/>
        </a:xfrm>
      </p:grpSpPr>
      <p:pic>
        <p:nvPicPr>
          <p:cNvPr id="129" name="Google Shape;129;p21"/>
          <p:cNvPicPr preferRelativeResize="0"/>
          <p:nvPr/>
        </p:nvPicPr>
        <p:blipFill>
          <a:blip r:embed="rId3">
            <a:alphaModFix amt="50000"/>
          </a:blip>
          <a:stretch>
            <a:fillRect/>
          </a:stretch>
        </p:blipFill>
        <p:spPr>
          <a:xfrm>
            <a:off x="0" y="0"/>
            <a:ext cx="9144000" cy="4931850"/>
          </a:xfrm>
          <a:prstGeom prst="rect">
            <a:avLst/>
          </a:prstGeom>
          <a:noFill/>
          <a:ln>
            <a:noFill/>
          </a:ln>
        </p:spPr>
      </p:pic>
      <p:sp>
        <p:nvSpPr>
          <p:cNvPr id="130" name="Google Shape;130;p21"/>
          <p:cNvSpPr txBox="1"/>
          <p:nvPr>
            <p:ph idx="1" type="body"/>
          </p:nvPr>
        </p:nvSpPr>
        <p:spPr>
          <a:xfrm flipH="1">
            <a:off x="4835575" y="3084150"/>
            <a:ext cx="3795000" cy="192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D9D9D9"/>
                </a:solidFill>
                <a:latin typeface="Helvetica Neue"/>
                <a:ea typeface="Helvetica Neue"/>
                <a:cs typeface="Helvetica Neue"/>
                <a:sym typeface="Helvetica Neue"/>
              </a:rPr>
              <a:t>Loopholes in GINA</a:t>
            </a:r>
            <a:br>
              <a:rPr b="1" lang="en">
                <a:solidFill>
                  <a:srgbClr val="D9D9D9"/>
                </a:solidFill>
                <a:latin typeface="Helvetica Neue"/>
                <a:ea typeface="Helvetica Neue"/>
                <a:cs typeface="Helvetica Neue"/>
                <a:sym typeface="Helvetica Neue"/>
              </a:rPr>
            </a:br>
            <a:r>
              <a:rPr b="1" lang="en" sz="1200">
                <a:solidFill>
                  <a:srgbClr val="D9D9D9"/>
                </a:solidFill>
                <a:latin typeface="Helvetica Neue"/>
                <a:ea typeface="Helvetica Neue"/>
                <a:cs typeface="Helvetica Neue"/>
                <a:sym typeface="Helvetica Neue"/>
              </a:rPr>
              <a:t>Genetic Information Non-Discrimination Act 2008</a:t>
            </a:r>
            <a:br>
              <a:rPr lang="en">
                <a:solidFill>
                  <a:srgbClr val="D9D9D9"/>
                </a:solidFill>
                <a:latin typeface="Helvetica Neue"/>
                <a:ea typeface="Helvetica Neue"/>
                <a:cs typeface="Helvetica Neue"/>
                <a:sym typeface="Helvetica Neue"/>
              </a:rPr>
            </a:br>
            <a:r>
              <a:rPr lang="en">
                <a:solidFill>
                  <a:srgbClr val="D9D9D9"/>
                </a:solidFill>
                <a:latin typeface="Helvetica Neue"/>
                <a:ea typeface="Helvetica Neue"/>
                <a:cs typeface="Helvetica Neue"/>
                <a:sym typeface="Helvetica Neue"/>
              </a:rPr>
              <a:t>Under Bill HR1313, employers can request genetic testing under the guise of a wellness program</a:t>
            </a:r>
            <a:br>
              <a:rPr lang="en">
                <a:solidFill>
                  <a:srgbClr val="D9D9D9"/>
                </a:solidFill>
                <a:latin typeface="Helvetica Neue"/>
                <a:ea typeface="Helvetica Neue"/>
                <a:cs typeface="Helvetica Neue"/>
                <a:sym typeface="Helvetica Neue"/>
              </a:rPr>
            </a:br>
            <a:endParaRPr>
              <a:solidFill>
                <a:srgbClr val="D9D9D9"/>
              </a:solidFill>
              <a:latin typeface="Helvetica Neue"/>
              <a:ea typeface="Helvetica Neue"/>
              <a:cs typeface="Helvetica Neue"/>
              <a:sym typeface="Helvetica Neue"/>
            </a:endParaRPr>
          </a:p>
        </p:txBody>
      </p:sp>
      <p:pic>
        <p:nvPicPr>
          <p:cNvPr id="131" name="Google Shape;131;p21"/>
          <p:cNvPicPr preferRelativeResize="0"/>
          <p:nvPr/>
        </p:nvPicPr>
        <p:blipFill rotWithShape="1">
          <a:blip r:embed="rId4">
            <a:alphaModFix/>
          </a:blip>
          <a:srcRect b="31345" l="0" r="0" t="16009"/>
          <a:stretch/>
        </p:blipFill>
        <p:spPr>
          <a:xfrm>
            <a:off x="0" y="4931850"/>
            <a:ext cx="9143999" cy="1926151"/>
          </a:xfrm>
          <a:prstGeom prst="rect">
            <a:avLst/>
          </a:prstGeom>
          <a:noFill/>
          <a:ln>
            <a:noFill/>
          </a:ln>
        </p:spPr>
      </p:pic>
      <p:sp>
        <p:nvSpPr>
          <p:cNvPr id="132" name="Google Shape;132;p21"/>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Helvetica Neue"/>
                <a:ea typeface="Helvetica Neue"/>
                <a:cs typeface="Helvetica Neue"/>
                <a:sym typeface="Helvetica Neue"/>
              </a:rPr>
              <a:t>Likely to win argument?</a:t>
            </a:r>
            <a:endParaRPr b="1" sz="3000">
              <a:solidFill>
                <a:srgbClr val="FFFFFF"/>
              </a:solidFill>
              <a:latin typeface="Helvetica Neue"/>
              <a:ea typeface="Helvetica Neue"/>
              <a:cs typeface="Helvetica Neue"/>
              <a:sym typeface="Helvetica Neue"/>
            </a:endParaRPr>
          </a:p>
        </p:txBody>
      </p:sp>
      <p:sp>
        <p:nvSpPr>
          <p:cNvPr id="133" name="Google Shape;133;p21"/>
          <p:cNvSpPr txBox="1"/>
          <p:nvPr/>
        </p:nvSpPr>
        <p:spPr>
          <a:xfrm>
            <a:off x="261325" y="771550"/>
            <a:ext cx="6257700" cy="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2400">
                <a:solidFill>
                  <a:srgbClr val="F3F3F3"/>
                </a:solidFill>
                <a:latin typeface="Helvetica Neue"/>
                <a:ea typeface="Helvetica Neue"/>
                <a:cs typeface="Helvetica Neue"/>
                <a:sym typeface="Helvetica Neue"/>
              </a:rPr>
              <a:t>Genetic testing companies</a:t>
            </a:r>
            <a:endParaRPr sz="2400">
              <a:solidFill>
                <a:srgbClr val="F3F3F3"/>
              </a:solidFill>
              <a:latin typeface="Helvetica Neue"/>
              <a:ea typeface="Helvetica Neue"/>
              <a:cs typeface="Helvetica Neue"/>
              <a:sym typeface="Helvetica Neue"/>
            </a:endParaRPr>
          </a:p>
          <a:p>
            <a:pPr indent="0" lvl="0" marL="0" rtl="0" algn="l">
              <a:spcBef>
                <a:spcPts val="1600"/>
              </a:spcBef>
              <a:spcAft>
                <a:spcPts val="0"/>
              </a:spcAft>
              <a:buNone/>
            </a:pPr>
            <a:r>
              <a:t/>
            </a:r>
            <a:endParaRPr sz="1800">
              <a:solidFill>
                <a:srgbClr val="999999"/>
              </a:solidFill>
              <a:latin typeface="Helvetica Neue"/>
              <a:ea typeface="Helvetica Neue"/>
              <a:cs typeface="Helvetica Neue"/>
              <a:sym typeface="Helvetica Neue"/>
            </a:endParaRPr>
          </a:p>
        </p:txBody>
      </p:sp>
      <p:sp>
        <p:nvSpPr>
          <p:cNvPr id="134" name="Google Shape;134;p21"/>
          <p:cNvSpPr txBox="1"/>
          <p:nvPr/>
        </p:nvSpPr>
        <p:spPr>
          <a:xfrm>
            <a:off x="300850" y="1499600"/>
            <a:ext cx="3103200" cy="16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D9D9D9"/>
                </a:solidFill>
                <a:latin typeface="Helvetica Neue"/>
                <a:ea typeface="Helvetica Neue"/>
                <a:cs typeface="Helvetica Neue"/>
                <a:sym typeface="Helvetica Neue"/>
              </a:rPr>
              <a:t>No liability</a:t>
            </a:r>
            <a:br>
              <a:rPr lang="en" sz="1800">
                <a:solidFill>
                  <a:srgbClr val="D9D9D9"/>
                </a:solidFill>
                <a:latin typeface="Helvetica Neue"/>
                <a:ea typeface="Helvetica Neue"/>
                <a:cs typeface="Helvetica Neue"/>
                <a:sym typeface="Helvetica Neue"/>
              </a:rPr>
            </a:br>
            <a:r>
              <a:rPr lang="en" sz="1800">
                <a:solidFill>
                  <a:srgbClr val="D9D9D9"/>
                </a:solidFill>
                <a:latin typeface="Helvetica Neue"/>
                <a:ea typeface="Helvetica Neue"/>
                <a:cs typeface="Helvetica Neue"/>
                <a:sym typeface="Helvetica Neue"/>
              </a:rPr>
              <a:t>Own forever, does not have responsibility once passed to third party</a:t>
            </a:r>
            <a:endParaRPr sz="18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p>
        </p:txBody>
      </p:sp>
      <p:sp>
        <p:nvSpPr>
          <p:cNvPr id="135" name="Google Shape;135;p21"/>
          <p:cNvSpPr txBox="1"/>
          <p:nvPr/>
        </p:nvSpPr>
        <p:spPr>
          <a:xfrm>
            <a:off x="300850" y="3097150"/>
            <a:ext cx="3456900" cy="88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D9D9D9"/>
                </a:solidFill>
                <a:latin typeface="Helvetica Neue"/>
                <a:ea typeface="Helvetica Neue"/>
                <a:cs typeface="Helvetica Neue"/>
                <a:sym typeface="Helvetica Neue"/>
              </a:rPr>
              <a:t>Forced arbitration </a:t>
            </a:r>
            <a:br>
              <a:rPr b="1" lang="en" sz="1800">
                <a:solidFill>
                  <a:srgbClr val="D9D9D9"/>
                </a:solidFill>
                <a:latin typeface="Helvetica Neue"/>
                <a:ea typeface="Helvetica Neue"/>
                <a:cs typeface="Helvetica Neue"/>
                <a:sym typeface="Helvetica Neue"/>
              </a:rPr>
            </a:br>
            <a:r>
              <a:rPr lang="en" sz="1800">
                <a:solidFill>
                  <a:srgbClr val="D9D9D9"/>
                </a:solidFill>
                <a:latin typeface="Helvetica Neue"/>
                <a:ea typeface="Helvetica Neue"/>
                <a:cs typeface="Helvetica Neue"/>
                <a:sym typeface="Helvetica Neue"/>
              </a:rPr>
              <a:t>even after account is canceled</a:t>
            </a:r>
            <a:endParaRPr sz="18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D9D9D9"/>
              </a:solidFill>
            </a:endParaRPr>
          </a:p>
        </p:txBody>
      </p:sp>
      <p:sp>
        <p:nvSpPr>
          <p:cNvPr id="136" name="Google Shape;136;p21"/>
          <p:cNvSpPr txBox="1"/>
          <p:nvPr/>
        </p:nvSpPr>
        <p:spPr>
          <a:xfrm>
            <a:off x="4870925" y="1485900"/>
            <a:ext cx="3551400" cy="79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D9D9D9"/>
                </a:solidFill>
                <a:latin typeface="Helvetica Neue"/>
                <a:ea typeface="Helvetica Neue"/>
                <a:cs typeface="Helvetica Neue"/>
                <a:sym typeface="Helvetica Neue"/>
              </a:rPr>
              <a:t>No class action lawsuit</a:t>
            </a:r>
            <a:br>
              <a:rPr lang="en" sz="1800">
                <a:solidFill>
                  <a:srgbClr val="D9D9D9"/>
                </a:solidFill>
                <a:latin typeface="Helvetica Neue"/>
                <a:ea typeface="Helvetica Neue"/>
                <a:cs typeface="Helvetica Neue"/>
                <a:sym typeface="Helvetica Neue"/>
              </a:rPr>
            </a:br>
            <a:r>
              <a:rPr lang="en" sz="1800">
                <a:solidFill>
                  <a:srgbClr val="D9D9D9"/>
                </a:solidFill>
                <a:latin typeface="Helvetica Neue"/>
                <a:ea typeface="Helvetica Neue"/>
                <a:cs typeface="Helvetica Neue"/>
                <a:sym typeface="Helvetica Neue"/>
              </a:rPr>
              <a:t>Customers cannot join together to file a lawsuit</a:t>
            </a:r>
            <a:endParaRPr sz="1800">
              <a:solidFill>
                <a:srgbClr val="D9D9D9"/>
              </a:solidFill>
              <a:latin typeface="Helvetica Neue"/>
              <a:ea typeface="Helvetica Neue"/>
              <a:cs typeface="Helvetica Neue"/>
              <a:sym typeface="Helvetica Neue"/>
            </a:endParaRPr>
          </a:p>
          <a:p>
            <a:pPr indent="0" lvl="0" marL="0" rtl="0" algn="l">
              <a:spcBef>
                <a:spcPts val="1600"/>
              </a:spcBef>
              <a:spcAft>
                <a:spcPts val="0"/>
              </a:spcAft>
              <a:buNone/>
            </a:pPr>
            <a:r>
              <a:t/>
            </a:r>
            <a:endParaRPr>
              <a:solidFill>
                <a:srgbClr val="D9D9D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